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4"/>
  </p:notesMasterIdLst>
  <p:sldIdLst>
    <p:sldId id="256" r:id="rId3"/>
    <p:sldId id="257" r:id="rId4"/>
    <p:sldId id="258" r:id="rId5"/>
    <p:sldId id="259" r:id="rId6"/>
    <p:sldId id="260" r:id="rId7"/>
    <p:sldId id="261" r:id="rId8"/>
    <p:sldId id="262" r:id="rId9"/>
    <p:sldId id="277" r:id="rId10"/>
    <p:sldId id="278" r:id="rId11"/>
    <p:sldId id="264" r:id="rId12"/>
    <p:sldId id="266" r:id="rId13"/>
    <p:sldId id="267" r:id="rId14"/>
    <p:sldId id="280" r:id="rId15"/>
    <p:sldId id="269" r:id="rId16"/>
    <p:sldId id="270" r:id="rId17"/>
    <p:sldId id="271" r:id="rId18"/>
    <p:sldId id="272" r:id="rId19"/>
    <p:sldId id="273" r:id="rId20"/>
    <p:sldId id="274" r:id="rId21"/>
    <p:sldId id="276" r:id="rId22"/>
    <p:sldId id="275" r:id="rId23"/>
  </p:sldIdLst>
  <p:sldSz cx="9144000" cy="5143500" type="screen16x9"/>
  <p:notesSz cx="6858000" cy="9144000"/>
  <p:embeddedFontLst>
    <p:embeddedFont>
      <p:font typeface="Maven Pro" panose="020B0604020202020204" charset="0"/>
      <p:regular r:id="rId25"/>
      <p:bold r:id="rId26"/>
    </p:embeddedFont>
    <p:embeddedFont>
      <p:font typeface="Nuni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0" autoAdjust="0"/>
    <p:restoredTop sz="78453" autoAdjust="0"/>
  </p:normalViewPr>
  <p:slideViewPr>
    <p:cSldViewPr snapToGrid="0">
      <p:cViewPr varScale="1">
        <p:scale>
          <a:sx n="90" d="100"/>
          <a:sy n="90" d="100"/>
        </p:scale>
        <p:origin x="1262"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9d2508a99_4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49d2508a99_4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a:t>Good morning everyone . Thank you for coming to our presentation. My name is Ines Akaichi and these are my fellow presenters : Jesse ,Louis and Ismaila.</a:t>
            </a:r>
            <a:endParaRPr/>
          </a:p>
          <a:p>
            <a:pPr marL="0" lvl="0" indent="0" algn="l" rtl="0">
              <a:lnSpc>
                <a:spcPct val="100000"/>
              </a:lnSpc>
              <a:spcBef>
                <a:spcPts val="0"/>
              </a:spcBef>
              <a:spcAft>
                <a:spcPts val="0"/>
              </a:spcAft>
              <a:buSzPts val="1100"/>
              <a:buNone/>
            </a:pPr>
            <a:r>
              <a:rPr lang="fr"/>
              <a:t>The topic of our presentation today is implementing a data warehousing system for music analysis and this is part of our 1st year master degree program of Big data management and analytics.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464b505f47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464b505f47_17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
              <a:t>Three main sections will be discussed today : DW design , ETL process and the performed analysis on our designed datamarts.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49d2508a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49d2508a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49d2508a9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9d2508a9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9d2508a9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49d2508a9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pLus</a:t>
            </a:r>
            <a:r>
              <a:rPr lang="en-US" dirty="0"/>
              <a:t> de chansons </a:t>
            </a:r>
            <a:r>
              <a:rPr lang="en-US" dirty="0" err="1"/>
              <a:t>sont</a:t>
            </a:r>
            <a:r>
              <a:rPr lang="en-US" dirty="0"/>
              <a:t> </a:t>
            </a:r>
            <a:r>
              <a:rPr lang="en-US" dirty="0" err="1"/>
              <a:t>publies</a:t>
            </a:r>
            <a:r>
              <a:rPr lang="en-US" dirty="0"/>
              <a:t> /plus simple de </a:t>
            </a:r>
            <a:r>
              <a:rPr lang="en-US" dirty="0" err="1"/>
              <a:t>publier</a:t>
            </a:r>
            <a:r>
              <a:rPr lang="en-US" dirty="0"/>
              <a:t> </a:t>
            </a:r>
            <a:r>
              <a:rPr lang="en-US" dirty="0" err="1"/>
              <a:t>une</a:t>
            </a:r>
            <a:r>
              <a:rPr lang="en-US" dirty="0"/>
              <a:t> chanson</a:t>
            </a:r>
          </a:p>
          <a:p>
            <a:pPr marL="0" lvl="0" indent="0" algn="l" rtl="0">
              <a:spcBef>
                <a:spcPts val="0"/>
              </a:spcBef>
              <a:spcAft>
                <a:spcPts val="0"/>
              </a:spcAft>
              <a:buNone/>
            </a:pPr>
            <a:r>
              <a:rPr lang="en-US" dirty="0"/>
              <a:t>La </a:t>
            </a:r>
            <a:r>
              <a:rPr lang="en-US" dirty="0" err="1"/>
              <a:t>rentree</a:t>
            </a:r>
            <a:r>
              <a:rPr lang="en-US" dirty="0"/>
              <a:t> et le </a:t>
            </a:r>
            <a:r>
              <a:rPr lang="en-US" dirty="0" err="1"/>
              <a:t>printemps</a:t>
            </a:r>
            <a:r>
              <a:rPr lang="en-US" dirty="0"/>
              <a:t> les </a:t>
            </a:r>
            <a:r>
              <a:rPr lang="en-US" dirty="0" err="1"/>
              <a:t>mois</a:t>
            </a:r>
            <a:r>
              <a:rPr lang="en-US" dirty="0"/>
              <a:t> </a:t>
            </a:r>
            <a:r>
              <a:rPr lang="en-US" dirty="0" err="1"/>
              <a:t>ou</a:t>
            </a:r>
            <a:r>
              <a:rPr lang="en-US" dirty="0"/>
              <a:t> </a:t>
            </a:r>
            <a:r>
              <a:rPr lang="en-US" dirty="0" err="1"/>
              <a:t>il</a:t>
            </a:r>
            <a:r>
              <a:rPr lang="en-US" dirty="0"/>
              <a:t> y a un grand </a:t>
            </a:r>
            <a:r>
              <a:rPr lang="en-US" dirty="0" err="1"/>
              <a:t>nombre</a:t>
            </a:r>
            <a:r>
              <a:rPr lang="en-US" dirty="0"/>
              <a:t> de release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49d2508a9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49d2508a9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49d2508a9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49d2508a9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4650e44a6a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4650e44a6a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206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464b505f4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464b505f47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9d2508a99_4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49d2508a99_4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Motivation : How would you go about describing your favorite new song? What makes it catchy to you? According to the people at Spotify, characteristics like energy or mood of a song can actually be quantified, and have many algorithms to describe music in an amazing amount of ways.</a:t>
            </a:r>
            <a:endParaRPr lang="en-US" b="0" dirty="0">
              <a:effectLst/>
            </a:endParaRPr>
          </a:p>
          <a:p>
            <a:pPr rtl="0"/>
            <a:r>
              <a:rPr lang="en-US" sz="1100" b="0" i="0" u="none" strike="noStrike" cap="none" dirty="0">
                <a:solidFill>
                  <a:srgbClr val="000000"/>
                </a:solidFill>
                <a:effectLst/>
                <a:latin typeface="Arial"/>
                <a:ea typeface="Arial"/>
                <a:cs typeface="Arial"/>
                <a:sym typeface="Arial"/>
              </a:rPr>
              <a:t>Goals: designing and implementing a </a:t>
            </a:r>
            <a:r>
              <a:rPr lang="en-US" sz="1100" b="0" i="0" u="none" strike="noStrike" cap="none" dirty="0" err="1">
                <a:solidFill>
                  <a:srgbClr val="000000"/>
                </a:solidFill>
                <a:effectLst/>
                <a:latin typeface="Arial"/>
                <a:ea typeface="Arial"/>
                <a:cs typeface="Arial"/>
                <a:sym typeface="Arial"/>
              </a:rPr>
              <a:t>datawarehousing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sytem</a:t>
            </a:r>
            <a:r>
              <a:rPr lang="en-US" sz="1100" b="0" i="0" u="none" strike="noStrike" cap="none" dirty="0">
                <a:solidFill>
                  <a:srgbClr val="000000"/>
                </a:solidFill>
                <a:effectLst/>
                <a:latin typeface="Arial"/>
                <a:ea typeface="Arial"/>
                <a:cs typeface="Arial"/>
                <a:sym typeface="Arial"/>
              </a:rPr>
              <a:t> that aims to </a:t>
            </a:r>
            <a:r>
              <a:rPr lang="en-US" sz="1100" b="0" i="0" u="none" strike="noStrike" cap="none" dirty="0" err="1">
                <a:solidFill>
                  <a:srgbClr val="000000"/>
                </a:solidFill>
                <a:effectLst/>
                <a:latin typeface="Arial"/>
                <a:ea typeface="Arial"/>
                <a:cs typeface="Arial"/>
                <a:sym typeface="Arial"/>
              </a:rPr>
              <a:t>analyse</a:t>
            </a:r>
            <a:r>
              <a:rPr lang="en-US" sz="1100" b="0" i="0" u="none" strike="noStrike" cap="none" dirty="0">
                <a:solidFill>
                  <a:srgbClr val="000000"/>
                </a:solidFill>
                <a:effectLst/>
                <a:latin typeface="Arial"/>
                <a:ea typeface="Arial"/>
                <a:cs typeface="Arial"/>
                <a:sym typeface="Arial"/>
              </a:rPr>
              <a:t> artist and song based on song features and popularity.</a:t>
            </a:r>
            <a:endParaRPr lang="en-US" b="0" dirty="0">
              <a:effectLst/>
            </a:endParaRPr>
          </a:p>
          <a:p>
            <a:pPr rtl="0"/>
            <a:r>
              <a:rPr lang="en-US" sz="1100" b="0" i="0" u="none" strike="noStrike" cap="none" dirty="0">
                <a:solidFill>
                  <a:srgbClr val="000000"/>
                </a:solidFill>
                <a:effectLst/>
                <a:latin typeface="Arial"/>
                <a:ea typeface="Arial"/>
                <a:cs typeface="Arial"/>
                <a:sym typeface="Arial"/>
              </a:rPr>
              <a:t>other workloads will be specified  later in the presentation.</a:t>
            </a:r>
            <a:endParaRPr lang="en-US" b="0" dirty="0">
              <a:effectLst/>
            </a:endParaRPr>
          </a:p>
          <a:p>
            <a:pPr marL="158750" indent="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9d2508a99_4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49d2508a99_4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
              <a:t>Three main sections will be discussed today : DW design , ETL process and the performed analysis on our designed datamarts.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64b505f4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464b505f47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
              <a:t>Three main sections will be discussed today : DW design , ETL process and the performed analysis on our designed datamarts.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464b505f47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464b505f47_1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 dirty="0"/>
              <a:t>This phase consisted in in specifying conceptual schemas based on a preliminary workload that were identified and than mapped to our chosen data sources.</a:t>
            </a:r>
            <a:endParaRPr dirty="0"/>
          </a:p>
          <a:p>
            <a:pPr marL="158750" lvl="0" indent="0" algn="l" rtl="0">
              <a:lnSpc>
                <a:spcPct val="100000"/>
              </a:lnSpc>
              <a:spcBef>
                <a:spcPts val="0"/>
              </a:spcBef>
              <a:spcAft>
                <a:spcPts val="0"/>
              </a:spcAft>
              <a:buSzPts val="1100"/>
              <a:buNone/>
            </a:pPr>
            <a:r>
              <a:rPr lang="fr" dirty="0"/>
              <a:t>This approach called design based requirements.</a:t>
            </a:r>
            <a:endParaRPr dirty="0"/>
          </a:p>
          <a:p>
            <a:pPr marL="457200" lvl="0" indent="-298450" algn="l" rtl="0">
              <a:lnSpc>
                <a:spcPct val="100000"/>
              </a:lnSpc>
              <a:spcBef>
                <a:spcPts val="0"/>
              </a:spcBef>
              <a:spcAft>
                <a:spcPts val="0"/>
              </a:spcAft>
              <a:buSzPts val="1100"/>
              <a:buChar char="●"/>
            </a:pPr>
            <a:r>
              <a:rPr lang="fr" dirty="0"/>
              <a:t>Two main datasources were used : music brainz database and the spotify web api .</a:t>
            </a:r>
            <a:endParaRPr dirty="0"/>
          </a:p>
          <a:p>
            <a:pPr marL="158750" lvl="0" indent="0" algn="l" rtl="0">
              <a:lnSpc>
                <a:spcPct val="100000"/>
              </a:lnSpc>
              <a:spcBef>
                <a:spcPts val="0"/>
              </a:spcBef>
              <a:spcAft>
                <a:spcPts val="0"/>
              </a:spcAft>
              <a:buSzPts val="1100"/>
              <a:buNone/>
            </a:pPr>
            <a:r>
              <a:rPr lang="fr" dirty="0"/>
              <a:t>Besides , we used web scrolling to reurtn the covers for our extracted artists.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464b505f47_6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464b505f47_6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 dirty="0"/>
              <a:t>Our first datamart  is Song.it is designed to be populated by released song with their first released date.Each row is a song .</a:t>
            </a:r>
            <a:endParaRPr dirty="0"/>
          </a:p>
          <a:p>
            <a:pPr marL="457200" lvl="0" indent="-298450" algn="l" rtl="0">
              <a:spcBef>
                <a:spcPts val="0"/>
              </a:spcBef>
              <a:spcAft>
                <a:spcPts val="0"/>
              </a:spcAft>
              <a:buSzPts val="1100"/>
              <a:buChar char="●"/>
            </a:pPr>
            <a:r>
              <a:rPr lang="fr" dirty="0"/>
              <a:t>Our second datamart is popularity-artist. It is designed to track popularity of artists every month.</a:t>
            </a:r>
            <a:endParaRPr dirty="0"/>
          </a:p>
          <a:p>
            <a:pPr marL="457200" lvl="0" indent="-298450" algn="l" rtl="0">
              <a:spcBef>
                <a:spcPts val="0"/>
              </a:spcBef>
              <a:spcAft>
                <a:spcPts val="0"/>
              </a:spcAft>
              <a:buSzPts val="1100"/>
              <a:buChar char="●"/>
            </a:pPr>
            <a:r>
              <a:rPr lang="fr" dirty="0"/>
              <a:t>Finally , the popularity-song datamart . In This datamart we track the popularity of songs every month.</a:t>
            </a:r>
          </a:p>
          <a:p>
            <a:pPr marL="457200" lvl="0" indent="-298450" algn="l" rtl="0">
              <a:spcBef>
                <a:spcPts val="0"/>
              </a:spcBef>
              <a:spcAft>
                <a:spcPts val="0"/>
              </a:spcAft>
              <a:buSzPts val="1100"/>
              <a:buChar char="●"/>
            </a:pPr>
            <a:r>
              <a:rPr lang="fr-FR" dirty="0"/>
              <a:t>P</a:t>
            </a:r>
            <a:r>
              <a:rPr lang="fr" dirty="0"/>
              <a:t>opularity-song and po</a:t>
            </a:r>
            <a:r>
              <a:rPr lang="fr-FR" dirty="0" err="1"/>
              <a:t>pularity-artist</a:t>
            </a:r>
            <a:r>
              <a:rPr lang="fr-FR" dirty="0"/>
              <a:t> </a:t>
            </a:r>
            <a:r>
              <a:rPr lang="fr-FR" dirty="0" err="1"/>
              <a:t>would</a:t>
            </a:r>
            <a:r>
              <a:rPr lang="fr-FR" dirty="0"/>
              <a:t> </a:t>
            </a:r>
            <a:r>
              <a:rPr lang="fr-FR" dirty="0" err="1"/>
              <a:t>be</a:t>
            </a:r>
            <a:r>
              <a:rPr lang="fr-FR" dirty="0"/>
              <a:t> </a:t>
            </a:r>
            <a:r>
              <a:rPr lang="fr-FR" dirty="0" err="1"/>
              <a:t>updated</a:t>
            </a:r>
            <a:r>
              <a:rPr lang="fr-FR" dirty="0"/>
              <a:t> </a:t>
            </a:r>
            <a:r>
              <a:rPr lang="fr-FR" dirty="0" err="1"/>
              <a:t>every</a:t>
            </a:r>
            <a:r>
              <a:rPr lang="fr-FR" dirty="0"/>
              <a:t> </a:t>
            </a:r>
            <a:r>
              <a:rPr lang="fr-FR" dirty="0" err="1"/>
              <a:t>month</a:t>
            </a:r>
            <a:r>
              <a:rPr lang="fr-FR" dirty="0"/>
              <a:t> , </a:t>
            </a:r>
            <a:r>
              <a:rPr lang="fr-FR" dirty="0" err="1"/>
              <a:t>artist</a:t>
            </a:r>
            <a:r>
              <a:rPr lang="fr-FR" dirty="0"/>
              <a:t> and </a:t>
            </a:r>
            <a:r>
              <a:rPr lang="fr-FR" dirty="0" err="1"/>
              <a:t>song</a:t>
            </a:r>
            <a:r>
              <a:rPr lang="fr-FR" dirty="0"/>
              <a:t> ‘s </a:t>
            </a:r>
            <a:r>
              <a:rPr lang="fr-FR" dirty="0" err="1"/>
              <a:t>popularities</a:t>
            </a:r>
            <a:r>
              <a:rPr lang="fr-FR" dirty="0"/>
              <a:t> changes </a:t>
            </a:r>
            <a:r>
              <a:rPr lang="fr-FR" dirty="0" err="1"/>
              <a:t>every</a:t>
            </a:r>
            <a:r>
              <a:rPr lang="fr-FR" dirty="0"/>
              <a:t> </a:t>
            </a:r>
            <a:r>
              <a:rPr lang="fr-FR" dirty="0" err="1"/>
              <a:t>month</a:t>
            </a:r>
            <a:r>
              <a:rPr lang="fr-FR" dirty="0"/>
              <a:t> by </a:t>
            </a:r>
            <a:r>
              <a:rPr lang="fr-FR" dirty="0" err="1"/>
              <a:t>spotify</a:t>
            </a:r>
            <a:r>
              <a:rPr lang="fr-FR" dirty="0"/>
              <a:t>, </a:t>
            </a:r>
            <a:r>
              <a:rPr lang="fr-FR" dirty="0" err="1"/>
              <a:t>Whereas</a:t>
            </a:r>
            <a:r>
              <a:rPr lang="fr-FR" dirty="0"/>
              <a:t> the datamart </a:t>
            </a:r>
            <a:r>
              <a:rPr lang="fr-FR" dirty="0" err="1"/>
              <a:t>song</a:t>
            </a:r>
            <a:r>
              <a:rPr lang="fr-FR" dirty="0"/>
              <a:t> </a:t>
            </a:r>
            <a:r>
              <a:rPr lang="fr-FR" dirty="0" err="1"/>
              <a:t>will</a:t>
            </a:r>
            <a:r>
              <a:rPr lang="fr-FR" dirty="0"/>
              <a:t> </a:t>
            </a:r>
            <a:r>
              <a:rPr lang="fr-FR" dirty="0" err="1"/>
              <a:t>be</a:t>
            </a:r>
            <a:r>
              <a:rPr lang="fr-FR" dirty="0"/>
              <a:t> </a:t>
            </a:r>
            <a:r>
              <a:rPr lang="fr-FR" dirty="0" err="1"/>
              <a:t>only</a:t>
            </a:r>
            <a:r>
              <a:rPr lang="fr-FR" dirty="0"/>
              <a:t> </a:t>
            </a:r>
            <a:r>
              <a:rPr lang="fr-FR" dirty="0" err="1"/>
              <a:t>updated</a:t>
            </a:r>
            <a:r>
              <a:rPr lang="fr-FR" dirty="0"/>
              <a:t> </a:t>
            </a:r>
            <a:r>
              <a:rPr lang="fr-FR" dirty="0" err="1"/>
              <a:t>when</a:t>
            </a:r>
            <a:r>
              <a:rPr lang="fr-FR" dirty="0"/>
              <a:t> </a:t>
            </a:r>
            <a:r>
              <a:rPr lang="fr-FR" dirty="0" err="1"/>
              <a:t>inserting</a:t>
            </a:r>
            <a:r>
              <a:rPr lang="fr-FR" dirty="0"/>
              <a:t> new </a:t>
            </a:r>
            <a:r>
              <a:rPr lang="fr-FR" dirty="0" err="1"/>
              <a:t>rows</a:t>
            </a:r>
            <a:r>
              <a:rPr lang="fr-FR"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4650e44a6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4650e44a6a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
              <a:t>Three main sections will be discussed today : DW design , ETL process and the performed analysis on our designed datamarts.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464b505f47_1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464b505f47_14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 dirty="0"/>
              <a:t>Problemes when extracting :</a:t>
            </a:r>
            <a:endParaRPr dirty="0"/>
          </a:p>
          <a:p>
            <a:pPr marL="15875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r>
              <a:rPr lang="fr" dirty="0"/>
              <a:t>We had two sources of data. Music brainz database and spotify. At first we looked for music brainz artists with their home countries and we mapped them with spotify artists using endpoint search. </a:t>
            </a:r>
            <a:endParaRPr dirty="0"/>
          </a:p>
          <a:p>
            <a:pPr marL="158750" lvl="0" indent="0" algn="l" rtl="0">
              <a:lnSpc>
                <a:spcPct val="100000"/>
              </a:lnSpc>
              <a:spcBef>
                <a:spcPts val="0"/>
              </a:spcBef>
              <a:spcAft>
                <a:spcPts val="0"/>
              </a:spcAft>
              <a:buSzPts val="1100"/>
              <a:buNone/>
            </a:pPr>
            <a:r>
              <a:rPr lang="fr" dirty="0"/>
              <a:t>This endpoint takes an artist name as a parameter and returns its spotify id  which will be used later to return the spotify songs and albums using other spotify enpoints. </a:t>
            </a:r>
            <a:endParaRPr dirty="0"/>
          </a:p>
          <a:p>
            <a:pPr marL="158750" lvl="0" indent="0" algn="l" rtl="0">
              <a:lnSpc>
                <a:spcPct val="100000"/>
              </a:lnSpc>
              <a:spcBef>
                <a:spcPts val="0"/>
              </a:spcBef>
              <a:spcAft>
                <a:spcPts val="0"/>
              </a:spcAft>
              <a:buSzPts val="1100"/>
              <a:buNone/>
            </a:pPr>
            <a:r>
              <a:rPr lang="fr" dirty="0"/>
              <a:t>This approach left us with data inconsistency.For exemple we found in our staging table the artist JenniferLopez with frensh origin.</a:t>
            </a:r>
            <a:endParaRPr dirty="0"/>
          </a:p>
          <a:p>
            <a:pPr marL="158750" lvl="0" indent="0" algn="l" rtl="0">
              <a:lnSpc>
                <a:spcPct val="100000"/>
              </a:lnSpc>
              <a:spcBef>
                <a:spcPts val="0"/>
              </a:spcBef>
              <a:spcAft>
                <a:spcPts val="0"/>
              </a:spcAft>
              <a:buSzPts val="1100"/>
              <a:buNone/>
            </a:pPr>
            <a:r>
              <a:rPr lang="fr" dirty="0"/>
              <a:t> In fact when searching for another artist that ‘s name is Jennifer  , spotify returned the first artist Jennifer Lopez .</a:t>
            </a:r>
            <a:endParaRPr dirty="0"/>
          </a:p>
          <a:p>
            <a:pPr marL="158750" lvl="0" indent="0" algn="l" rtl="0">
              <a:lnSpc>
                <a:spcPct val="100000"/>
              </a:lnSpc>
              <a:spcBef>
                <a:spcPts val="0"/>
              </a:spcBef>
              <a:spcAft>
                <a:spcPts val="0"/>
              </a:spcAft>
              <a:buSzPts val="1100"/>
              <a:buNone/>
            </a:pPr>
            <a:r>
              <a:rPr lang="fr" dirty="0"/>
              <a:t>Not knowing that this would happen , we inserted in our stage the returned spotify name Jennifer lopez with the origin artist of the other artist.</a:t>
            </a:r>
            <a:endParaRPr dirty="0"/>
          </a:p>
          <a:p>
            <a:pPr marL="158750" lvl="0" indent="0" algn="l" rtl="0">
              <a:lnSpc>
                <a:spcPct val="100000"/>
              </a:lnSpc>
              <a:spcBef>
                <a:spcPts val="0"/>
              </a:spcBef>
              <a:spcAft>
                <a:spcPts val="0"/>
              </a:spcAft>
              <a:buSzPts val="1100"/>
              <a:buNone/>
            </a:pPr>
            <a:r>
              <a:rPr lang="fr" dirty="0"/>
              <a:t>We could tell that Spotify ‘s search endpoint is not one of their strongest point.</a:t>
            </a:r>
            <a:endParaRPr dirty="0"/>
          </a:p>
          <a:p>
            <a:pPr marL="158750" lvl="0" indent="0" algn="l" rtl="0">
              <a:lnSpc>
                <a:spcPct val="100000"/>
              </a:lnSpc>
              <a:spcBef>
                <a:spcPts val="0"/>
              </a:spcBef>
              <a:spcAft>
                <a:spcPts val="0"/>
              </a:spcAft>
              <a:buSzPts val="1100"/>
              <a:buNone/>
            </a:pPr>
            <a:endParaRPr dirty="0"/>
          </a:p>
          <a:p>
            <a:pPr marL="457200" lvl="0" indent="-298450" algn="l" rtl="0">
              <a:lnSpc>
                <a:spcPct val="100000"/>
              </a:lnSpc>
              <a:spcBef>
                <a:spcPts val="0"/>
              </a:spcBef>
              <a:spcAft>
                <a:spcPts val="0"/>
              </a:spcAft>
              <a:buSzPts val="1100"/>
              <a:buChar char="●"/>
            </a:pPr>
            <a:r>
              <a:rPr lang="fr" dirty="0"/>
              <a:t>Remedies : </a:t>
            </a:r>
            <a:endParaRPr dirty="0"/>
          </a:p>
          <a:p>
            <a:pPr marL="158750" marR="0" lvl="0" indent="0" algn="l" rtl="0">
              <a:lnSpc>
                <a:spcPct val="100000"/>
              </a:lnSpc>
              <a:spcBef>
                <a:spcPts val="0"/>
              </a:spcBef>
              <a:spcAft>
                <a:spcPts val="0"/>
              </a:spcAft>
              <a:buClr>
                <a:srgbClr val="000000"/>
              </a:buClr>
              <a:buSzPts val="1100"/>
              <a:buFont typeface="Arial"/>
              <a:buNone/>
            </a:pPr>
            <a:r>
              <a:rPr lang="fr" dirty="0"/>
              <a:t>we found on Kaggle  spotify artists with their ids.</a:t>
            </a:r>
            <a:endParaRPr dirty="0"/>
          </a:p>
          <a:p>
            <a:pPr marL="158750" lvl="0" indent="0" algn="l" rtl="0">
              <a:lnSpc>
                <a:spcPct val="100000"/>
              </a:lnSpc>
              <a:spcBef>
                <a:spcPts val="0"/>
              </a:spcBef>
              <a:spcAft>
                <a:spcPts val="0"/>
              </a:spcAft>
              <a:buSzPts val="1100"/>
              <a:buNone/>
            </a:pPr>
            <a:r>
              <a:rPr lang="fr" dirty="0"/>
              <a:t> (</a:t>
            </a:r>
            <a:r>
              <a:rPr lang="fr" sz="1100" b="0" i="0" u="none" strike="noStrike" cap="none" dirty="0">
                <a:solidFill>
                  <a:srgbClr val="000000"/>
                </a:solidFill>
                <a:latin typeface="Arial"/>
                <a:ea typeface="Arial"/>
                <a:cs typeface="Arial"/>
                <a:sym typeface="Arial"/>
              </a:rPr>
              <a:t>Kaggle is an online community of data scientists and machine learners that allows users to find and publish data sets, </a:t>
            </a:r>
            <a:r>
              <a:rPr lang="fr" dirty="0"/>
              <a:t>) </a:t>
            </a:r>
            <a:endParaRPr dirty="0"/>
          </a:p>
          <a:p>
            <a:pPr marL="158750" lvl="0" indent="0" algn="l" rtl="0">
              <a:lnSpc>
                <a:spcPct val="100000"/>
              </a:lnSpc>
              <a:spcBef>
                <a:spcPts val="0"/>
              </a:spcBef>
              <a:spcAft>
                <a:spcPts val="0"/>
              </a:spcAft>
              <a:buSzPts val="1100"/>
              <a:buNone/>
            </a:pPr>
            <a:r>
              <a:rPr lang="fr" dirty="0"/>
              <a:t>we used then the artist enpoint who takes an id-artist as parameter and returns the object artist. These artists r the</a:t>
            </a:r>
            <a:r>
              <a:rPr lang="en-US" dirty="0"/>
              <a:t>n was m</a:t>
            </a:r>
            <a:r>
              <a:rPr lang="fr" dirty="0"/>
              <a:t>apped with music btrainz artists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464b505f4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464b505f4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1600"/>
              </a:spcBef>
              <a:spcAft>
                <a:spcPts val="0"/>
              </a:spcAft>
              <a:buClr>
                <a:schemeClr val="lt1"/>
              </a:buClr>
              <a:buSzPts val="1100"/>
              <a:buChar char="○"/>
              <a:defRPr>
                <a:solidFill>
                  <a:schemeClr val="lt1"/>
                </a:solidFill>
              </a:defRPr>
            </a:lvl2pPr>
            <a:lvl3pPr marL="1371600" lvl="2" indent="-298450" algn="ctr" rtl="0">
              <a:spcBef>
                <a:spcPts val="1600"/>
              </a:spcBef>
              <a:spcAft>
                <a:spcPts val="0"/>
              </a:spcAft>
              <a:buClr>
                <a:schemeClr val="lt1"/>
              </a:buClr>
              <a:buSzPts val="1100"/>
              <a:buChar char="■"/>
              <a:defRPr>
                <a:solidFill>
                  <a:schemeClr val="lt1"/>
                </a:solidFill>
              </a:defRPr>
            </a:lvl3pPr>
            <a:lvl4pPr marL="1828800" lvl="3" indent="-298450" algn="ctr" rtl="0">
              <a:spcBef>
                <a:spcPts val="1600"/>
              </a:spcBef>
              <a:spcAft>
                <a:spcPts val="0"/>
              </a:spcAft>
              <a:buClr>
                <a:schemeClr val="lt1"/>
              </a:buClr>
              <a:buSzPts val="1100"/>
              <a:buChar char="●"/>
              <a:defRPr>
                <a:solidFill>
                  <a:schemeClr val="lt1"/>
                </a:solidFill>
              </a:defRPr>
            </a:lvl4pPr>
            <a:lvl5pPr marL="2286000" lvl="4" indent="-298450" algn="ctr" rtl="0">
              <a:spcBef>
                <a:spcPts val="1600"/>
              </a:spcBef>
              <a:spcAft>
                <a:spcPts val="0"/>
              </a:spcAft>
              <a:buClr>
                <a:schemeClr val="lt1"/>
              </a:buClr>
              <a:buSzPts val="1100"/>
              <a:buChar char="○"/>
              <a:defRPr>
                <a:solidFill>
                  <a:schemeClr val="lt1"/>
                </a:solidFill>
              </a:defRPr>
            </a:lvl5pPr>
            <a:lvl6pPr marL="2743200" lvl="5" indent="-298450" algn="ctr" rtl="0">
              <a:spcBef>
                <a:spcPts val="1600"/>
              </a:spcBef>
              <a:spcAft>
                <a:spcPts val="0"/>
              </a:spcAft>
              <a:buClr>
                <a:schemeClr val="lt1"/>
              </a:buClr>
              <a:buSzPts val="1100"/>
              <a:buChar char="■"/>
              <a:defRPr>
                <a:solidFill>
                  <a:schemeClr val="lt1"/>
                </a:solidFill>
              </a:defRPr>
            </a:lvl6pPr>
            <a:lvl7pPr marL="3200400" lvl="6" indent="-298450" algn="ctr" rtl="0">
              <a:spcBef>
                <a:spcPts val="1600"/>
              </a:spcBef>
              <a:spcAft>
                <a:spcPts val="0"/>
              </a:spcAft>
              <a:buClr>
                <a:schemeClr val="lt1"/>
              </a:buClr>
              <a:buSzPts val="1100"/>
              <a:buChar char="●"/>
              <a:defRPr>
                <a:solidFill>
                  <a:schemeClr val="lt1"/>
                </a:solidFill>
              </a:defRPr>
            </a:lvl7pPr>
            <a:lvl8pPr marL="3657600" lvl="7" indent="-298450" algn="ctr" rtl="0">
              <a:spcBef>
                <a:spcPts val="1600"/>
              </a:spcBef>
              <a:spcAft>
                <a:spcPts val="0"/>
              </a:spcAft>
              <a:buClr>
                <a:schemeClr val="lt1"/>
              </a:buClr>
              <a:buSzPts val="1100"/>
              <a:buChar char="○"/>
              <a:defRPr>
                <a:solidFill>
                  <a:schemeClr val="lt1"/>
                </a:solidFill>
              </a:defRPr>
            </a:lvl8pPr>
            <a:lvl9pPr marL="4114800" lvl="8" indent="-298450" algn="ctr"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277"/>
        <p:cNvGrpSpPr/>
        <p:nvPr/>
      </p:nvGrpSpPr>
      <p:grpSpPr>
        <a:xfrm>
          <a:off x="0" y="0"/>
          <a:ext cx="0" cy="0"/>
          <a:chOff x="0" y="0"/>
          <a:chExt cx="0" cy="0"/>
        </a:xfrm>
      </p:grpSpPr>
      <p:grpSp>
        <p:nvGrpSpPr>
          <p:cNvPr id="278" name="Google Shape;278;p14"/>
          <p:cNvGrpSpPr/>
          <p:nvPr/>
        </p:nvGrpSpPr>
        <p:grpSpPr>
          <a:xfrm>
            <a:off x="7343003" y="3409675"/>
            <a:ext cx="1691422" cy="1732548"/>
            <a:chOff x="7343003" y="3409675"/>
            <a:chExt cx="1691422" cy="1732548"/>
          </a:xfrm>
        </p:grpSpPr>
        <p:grpSp>
          <p:nvGrpSpPr>
            <p:cNvPr id="279" name="Google Shape;279;p14"/>
            <p:cNvGrpSpPr/>
            <p:nvPr/>
          </p:nvGrpSpPr>
          <p:grpSpPr>
            <a:xfrm>
              <a:off x="7343003" y="4453711"/>
              <a:ext cx="316800" cy="688512"/>
              <a:chOff x="7343003" y="4453711"/>
              <a:chExt cx="316800" cy="688512"/>
            </a:xfrm>
          </p:grpSpPr>
          <p:sp>
            <p:nvSpPr>
              <p:cNvPr id="280" name="Google Shape;280;p14"/>
              <p:cNvSpPr/>
              <p:nvPr/>
            </p:nvSpPr>
            <p:spPr>
              <a:xfrm>
                <a:off x="7343003" y="4453711"/>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4"/>
              <p:cNvSpPr/>
              <p:nvPr/>
            </p:nvSpPr>
            <p:spPr>
              <a:xfrm>
                <a:off x="7343003" y="4801723"/>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2" name="Google Shape;282;p14"/>
            <p:cNvGrpSpPr/>
            <p:nvPr/>
          </p:nvGrpSpPr>
          <p:grpSpPr>
            <a:xfrm>
              <a:off x="7801210" y="4105700"/>
              <a:ext cx="316800" cy="1036523"/>
              <a:chOff x="7801210" y="4105700"/>
              <a:chExt cx="316800" cy="1036523"/>
            </a:xfrm>
          </p:grpSpPr>
          <p:sp>
            <p:nvSpPr>
              <p:cNvPr id="283" name="Google Shape;283;p14"/>
              <p:cNvSpPr/>
              <p:nvPr/>
            </p:nvSpPr>
            <p:spPr>
              <a:xfrm>
                <a:off x="7801210" y="4453711"/>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4"/>
              <p:cNvSpPr/>
              <p:nvPr/>
            </p:nvSpPr>
            <p:spPr>
              <a:xfrm>
                <a:off x="7801210" y="410570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4"/>
              <p:cNvSpPr/>
              <p:nvPr/>
            </p:nvSpPr>
            <p:spPr>
              <a:xfrm>
                <a:off x="7801210" y="4801723"/>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 name="Google Shape;286;p14"/>
            <p:cNvGrpSpPr/>
            <p:nvPr/>
          </p:nvGrpSpPr>
          <p:grpSpPr>
            <a:xfrm>
              <a:off x="8259418" y="3757688"/>
              <a:ext cx="316800" cy="1384535"/>
              <a:chOff x="8259418" y="3757688"/>
              <a:chExt cx="316800" cy="1384535"/>
            </a:xfrm>
          </p:grpSpPr>
          <p:sp>
            <p:nvSpPr>
              <p:cNvPr id="287" name="Google Shape;287;p14"/>
              <p:cNvSpPr/>
              <p:nvPr/>
            </p:nvSpPr>
            <p:spPr>
              <a:xfrm>
                <a:off x="8259418" y="4453711"/>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4"/>
              <p:cNvSpPr/>
              <p:nvPr/>
            </p:nvSpPr>
            <p:spPr>
              <a:xfrm>
                <a:off x="8259418" y="3757688"/>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4"/>
              <p:cNvSpPr/>
              <p:nvPr/>
            </p:nvSpPr>
            <p:spPr>
              <a:xfrm>
                <a:off x="8259418" y="410570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4"/>
              <p:cNvSpPr/>
              <p:nvPr/>
            </p:nvSpPr>
            <p:spPr>
              <a:xfrm>
                <a:off x="8259418" y="4801723"/>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 name="Google Shape;291;p14"/>
            <p:cNvGrpSpPr/>
            <p:nvPr/>
          </p:nvGrpSpPr>
          <p:grpSpPr>
            <a:xfrm>
              <a:off x="8717625" y="3409675"/>
              <a:ext cx="316800" cy="1732548"/>
              <a:chOff x="8717625" y="3409675"/>
              <a:chExt cx="316800" cy="1732548"/>
            </a:xfrm>
          </p:grpSpPr>
          <p:sp>
            <p:nvSpPr>
              <p:cNvPr id="292" name="Google Shape;292;p14"/>
              <p:cNvSpPr/>
              <p:nvPr/>
            </p:nvSpPr>
            <p:spPr>
              <a:xfrm>
                <a:off x="8717625" y="4453711"/>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4"/>
              <p:cNvSpPr/>
              <p:nvPr/>
            </p:nvSpPr>
            <p:spPr>
              <a:xfrm>
                <a:off x="8717625" y="3757688"/>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4"/>
              <p:cNvSpPr/>
              <p:nvPr/>
            </p:nvSpPr>
            <p:spPr>
              <a:xfrm>
                <a:off x="8717625" y="410570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4"/>
              <p:cNvSpPr/>
              <p:nvPr/>
            </p:nvSpPr>
            <p:spPr>
              <a:xfrm>
                <a:off x="8717625" y="3409675"/>
                <a:ext cx="316800" cy="1732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4"/>
              <p:cNvSpPr/>
              <p:nvPr/>
            </p:nvSpPr>
            <p:spPr>
              <a:xfrm>
                <a:off x="8717625" y="4801723"/>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7" name="Google Shape;297;p14"/>
          <p:cNvGrpSpPr/>
          <p:nvPr/>
        </p:nvGrpSpPr>
        <p:grpSpPr>
          <a:xfrm>
            <a:off x="5043503" y="0"/>
            <a:ext cx="3814072" cy="3839101"/>
            <a:chOff x="5043503" y="0"/>
            <a:chExt cx="3814072" cy="3839101"/>
          </a:xfrm>
        </p:grpSpPr>
        <p:sp>
          <p:nvSpPr>
            <p:cNvPr id="298" name="Google Shape;298;p14"/>
            <p:cNvSpPr/>
            <p:nvPr/>
          </p:nvSpPr>
          <p:spPr>
            <a:xfrm>
              <a:off x="8460975" y="1817775"/>
              <a:ext cx="396600" cy="39660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4"/>
            <p:cNvSpPr/>
            <p:nvPr/>
          </p:nvSpPr>
          <p:spPr>
            <a:xfrm rot="-9830444">
              <a:off x="6469759" y="3480727"/>
              <a:ext cx="320148" cy="320148"/>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0" name="Google Shape;300;p14"/>
            <p:cNvGrpSpPr/>
            <p:nvPr/>
          </p:nvGrpSpPr>
          <p:grpSpPr>
            <a:xfrm>
              <a:off x="7647815" y="2704283"/>
              <a:ext cx="635219" cy="635219"/>
              <a:chOff x="6725724" y="2701260"/>
              <a:chExt cx="1208101" cy="1208100"/>
            </a:xfrm>
          </p:grpSpPr>
          <p:sp>
            <p:nvSpPr>
              <p:cNvPr id="301" name="Google Shape;301;p14"/>
              <p:cNvSpPr/>
              <p:nvPr/>
            </p:nvSpPr>
            <p:spPr>
              <a:xfrm rot="5400000">
                <a:off x="6725725" y="2701260"/>
                <a:ext cx="1208100" cy="120810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4"/>
              <p:cNvSpPr/>
              <p:nvPr/>
            </p:nvSpPr>
            <p:spPr>
              <a:xfrm rot="5400000">
                <a:off x="6725724" y="2701260"/>
                <a:ext cx="1208100" cy="1208100"/>
              </a:xfrm>
              <a:prstGeom prst="pie">
                <a:avLst>
                  <a:gd name="adj1" fmla="val 8244818"/>
                  <a:gd name="adj2" fmla="val 16246175"/>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4"/>
              <p:cNvSpPr/>
              <p:nvPr/>
            </p:nvSpPr>
            <p:spPr>
              <a:xfrm rot="5400000">
                <a:off x="6954988" y="2930398"/>
                <a:ext cx="749700" cy="74970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14"/>
            <p:cNvSpPr/>
            <p:nvPr/>
          </p:nvSpPr>
          <p:spPr>
            <a:xfrm>
              <a:off x="8460975" y="1817775"/>
              <a:ext cx="396600" cy="396600"/>
            </a:xfrm>
            <a:prstGeom prst="pie">
              <a:avLst>
                <a:gd name="adj1" fmla="val 19376841"/>
                <a:gd name="adj2" fmla="val 1620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14"/>
            <p:cNvGrpSpPr/>
            <p:nvPr/>
          </p:nvGrpSpPr>
          <p:grpSpPr>
            <a:xfrm>
              <a:off x="7952718" y="179238"/>
              <a:ext cx="873165" cy="873002"/>
              <a:chOff x="7754428" y="208725"/>
              <a:chExt cx="541800" cy="541800"/>
            </a:xfrm>
          </p:grpSpPr>
          <p:sp>
            <p:nvSpPr>
              <p:cNvPr id="306" name="Google Shape;306;p14"/>
              <p:cNvSpPr/>
              <p:nvPr/>
            </p:nvSpPr>
            <p:spPr>
              <a:xfrm rot="-8647347">
                <a:off x="7831319" y="285616"/>
                <a:ext cx="388018" cy="388018"/>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4"/>
              <p:cNvSpPr/>
              <p:nvPr/>
            </p:nvSpPr>
            <p:spPr>
              <a:xfrm rot="-8647347">
                <a:off x="7831319" y="285616"/>
                <a:ext cx="388018" cy="388018"/>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8" name="Google Shape;308;p14"/>
            <p:cNvSpPr/>
            <p:nvPr/>
          </p:nvSpPr>
          <p:spPr>
            <a:xfrm>
              <a:off x="5399840" y="356365"/>
              <a:ext cx="2577000" cy="257700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4"/>
            <p:cNvSpPr/>
            <p:nvPr/>
          </p:nvSpPr>
          <p:spPr>
            <a:xfrm rot="2043858">
              <a:off x="5503813" y="460310"/>
              <a:ext cx="2369480" cy="2369480"/>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4"/>
            <p:cNvSpPr/>
            <p:nvPr/>
          </p:nvSpPr>
          <p:spPr>
            <a:xfrm>
              <a:off x="5399795" y="360281"/>
              <a:ext cx="2577000" cy="2577000"/>
            </a:xfrm>
            <a:prstGeom prst="pie">
              <a:avLst>
                <a:gd name="adj1" fmla="val 8801158"/>
                <a:gd name="adj2" fmla="val 1620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4"/>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4"/>
            <p:cNvSpPr/>
            <p:nvPr/>
          </p:nvSpPr>
          <p:spPr>
            <a:xfrm>
              <a:off x="5399795" y="356358"/>
              <a:ext cx="2577000" cy="2577000"/>
            </a:xfrm>
            <a:prstGeom prst="pie">
              <a:avLst>
                <a:gd name="adj1" fmla="val 12554101"/>
                <a:gd name="adj2" fmla="val 1620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4"/>
            <p:cNvSpPr/>
            <p:nvPr/>
          </p:nvSpPr>
          <p:spPr>
            <a:xfrm rot="-9830444">
              <a:off x="6469759" y="3480727"/>
              <a:ext cx="320148" cy="320148"/>
            </a:xfrm>
            <a:prstGeom prst="pie">
              <a:avLst>
                <a:gd name="adj1" fmla="val 19376841"/>
                <a:gd name="adj2" fmla="val 1620000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4" name="Google Shape;314;p14"/>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15" name="Google Shape;315;p14"/>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Clr>
                <a:schemeClr val="lt1"/>
              </a:buClr>
              <a:buSzPts val="1600"/>
              <a:buNone/>
              <a:defRPr sz="1600">
                <a:solidFill>
                  <a:schemeClr val="lt1"/>
                </a:solidFill>
              </a:defRPr>
            </a:lvl1pPr>
            <a:lvl2pPr lvl="1" algn="l" rtl="0">
              <a:lnSpc>
                <a:spcPct val="100000"/>
              </a:lnSpc>
              <a:spcBef>
                <a:spcPts val="0"/>
              </a:spcBef>
              <a:spcAft>
                <a:spcPts val="0"/>
              </a:spcAft>
              <a:buClr>
                <a:schemeClr val="lt1"/>
              </a:buClr>
              <a:buSzPts val="1600"/>
              <a:buNone/>
              <a:defRPr sz="1600">
                <a:solidFill>
                  <a:schemeClr val="lt1"/>
                </a:solidFill>
              </a:defRPr>
            </a:lvl2pPr>
            <a:lvl3pPr lvl="2" algn="l" rtl="0">
              <a:lnSpc>
                <a:spcPct val="100000"/>
              </a:lnSpc>
              <a:spcBef>
                <a:spcPts val="0"/>
              </a:spcBef>
              <a:spcAft>
                <a:spcPts val="0"/>
              </a:spcAft>
              <a:buClr>
                <a:schemeClr val="lt1"/>
              </a:buClr>
              <a:buSzPts val="1600"/>
              <a:buNone/>
              <a:defRPr sz="1600">
                <a:solidFill>
                  <a:schemeClr val="lt1"/>
                </a:solidFill>
              </a:defRPr>
            </a:lvl3pPr>
            <a:lvl4pPr lvl="3" algn="l" rtl="0">
              <a:lnSpc>
                <a:spcPct val="100000"/>
              </a:lnSpc>
              <a:spcBef>
                <a:spcPts val="0"/>
              </a:spcBef>
              <a:spcAft>
                <a:spcPts val="0"/>
              </a:spcAft>
              <a:buClr>
                <a:schemeClr val="lt1"/>
              </a:buClr>
              <a:buSzPts val="1600"/>
              <a:buNone/>
              <a:defRPr sz="1600">
                <a:solidFill>
                  <a:schemeClr val="lt1"/>
                </a:solidFill>
              </a:defRPr>
            </a:lvl4pPr>
            <a:lvl5pPr lvl="4" algn="l" rtl="0">
              <a:lnSpc>
                <a:spcPct val="100000"/>
              </a:lnSpc>
              <a:spcBef>
                <a:spcPts val="0"/>
              </a:spcBef>
              <a:spcAft>
                <a:spcPts val="0"/>
              </a:spcAft>
              <a:buClr>
                <a:schemeClr val="lt1"/>
              </a:buClr>
              <a:buSzPts val="1600"/>
              <a:buNone/>
              <a:defRPr sz="1600">
                <a:solidFill>
                  <a:schemeClr val="lt1"/>
                </a:solidFill>
              </a:defRPr>
            </a:lvl5pPr>
            <a:lvl6pPr lvl="5" algn="l" rtl="0">
              <a:lnSpc>
                <a:spcPct val="100000"/>
              </a:lnSpc>
              <a:spcBef>
                <a:spcPts val="0"/>
              </a:spcBef>
              <a:spcAft>
                <a:spcPts val="0"/>
              </a:spcAft>
              <a:buClr>
                <a:schemeClr val="lt1"/>
              </a:buClr>
              <a:buSzPts val="1600"/>
              <a:buNone/>
              <a:defRPr sz="1600">
                <a:solidFill>
                  <a:schemeClr val="lt1"/>
                </a:solidFill>
              </a:defRPr>
            </a:lvl6pPr>
            <a:lvl7pPr lvl="6" algn="l" rtl="0">
              <a:lnSpc>
                <a:spcPct val="100000"/>
              </a:lnSpc>
              <a:spcBef>
                <a:spcPts val="0"/>
              </a:spcBef>
              <a:spcAft>
                <a:spcPts val="0"/>
              </a:spcAft>
              <a:buClr>
                <a:schemeClr val="lt1"/>
              </a:buClr>
              <a:buSzPts val="1600"/>
              <a:buNone/>
              <a:defRPr sz="1600">
                <a:solidFill>
                  <a:schemeClr val="lt1"/>
                </a:solidFill>
              </a:defRPr>
            </a:lvl7pPr>
            <a:lvl8pPr lvl="7" algn="l" rtl="0">
              <a:lnSpc>
                <a:spcPct val="100000"/>
              </a:lnSpc>
              <a:spcBef>
                <a:spcPts val="0"/>
              </a:spcBef>
              <a:spcAft>
                <a:spcPts val="0"/>
              </a:spcAft>
              <a:buClr>
                <a:schemeClr val="lt1"/>
              </a:buClr>
              <a:buSzPts val="1600"/>
              <a:buNone/>
              <a:defRPr sz="1600">
                <a:solidFill>
                  <a:schemeClr val="lt1"/>
                </a:solidFill>
              </a:defRPr>
            </a:lvl8pPr>
            <a:lvl9pPr lvl="8" algn="l"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16" name="Google Shape;316;p1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319"/>
        <p:cNvGrpSpPr/>
        <p:nvPr/>
      </p:nvGrpSpPr>
      <p:grpSpPr>
        <a:xfrm>
          <a:off x="0" y="0"/>
          <a:ext cx="0" cy="0"/>
          <a:chOff x="0" y="0"/>
          <a:chExt cx="0" cy="0"/>
        </a:xfrm>
      </p:grpSpPr>
      <p:grpSp>
        <p:nvGrpSpPr>
          <p:cNvPr id="320" name="Google Shape;320;p16"/>
          <p:cNvGrpSpPr/>
          <p:nvPr/>
        </p:nvGrpSpPr>
        <p:grpSpPr>
          <a:xfrm>
            <a:off x="49" y="4099200"/>
            <a:ext cx="9144040" cy="1044300"/>
            <a:chOff x="49" y="4099200"/>
            <a:chExt cx="9144040" cy="1044300"/>
          </a:xfrm>
        </p:grpSpPr>
        <p:grpSp>
          <p:nvGrpSpPr>
            <p:cNvPr id="321" name="Google Shape;321;p16"/>
            <p:cNvGrpSpPr/>
            <p:nvPr/>
          </p:nvGrpSpPr>
          <p:grpSpPr>
            <a:xfrm>
              <a:off x="49" y="4309200"/>
              <a:ext cx="231622" cy="834300"/>
              <a:chOff x="2688737" y="4301380"/>
              <a:chExt cx="231900" cy="834300"/>
            </a:xfrm>
          </p:grpSpPr>
          <p:sp>
            <p:nvSpPr>
              <p:cNvPr id="322" name="Google Shape;322;p16"/>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6"/>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6"/>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 name="Google Shape;326;p16"/>
            <p:cNvGrpSpPr/>
            <p:nvPr/>
          </p:nvGrpSpPr>
          <p:grpSpPr>
            <a:xfrm>
              <a:off x="371403" y="4099200"/>
              <a:ext cx="231622" cy="1044300"/>
              <a:chOff x="2688737" y="4091380"/>
              <a:chExt cx="231900" cy="1044300"/>
            </a:xfrm>
          </p:grpSpPr>
          <p:sp>
            <p:nvSpPr>
              <p:cNvPr id="327" name="Google Shape;327;p16"/>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6"/>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6"/>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6"/>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2" name="Google Shape;332;p16"/>
            <p:cNvGrpSpPr/>
            <p:nvPr/>
          </p:nvGrpSpPr>
          <p:grpSpPr>
            <a:xfrm>
              <a:off x="742758" y="4309200"/>
              <a:ext cx="231622" cy="834300"/>
              <a:chOff x="2688737" y="4301380"/>
              <a:chExt cx="231900" cy="834300"/>
            </a:xfrm>
          </p:grpSpPr>
          <p:sp>
            <p:nvSpPr>
              <p:cNvPr id="333" name="Google Shape;333;p16"/>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6"/>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6"/>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 name="Google Shape;337;p16"/>
            <p:cNvGrpSpPr/>
            <p:nvPr/>
          </p:nvGrpSpPr>
          <p:grpSpPr>
            <a:xfrm>
              <a:off x="1114112" y="4518900"/>
              <a:ext cx="231622" cy="624600"/>
              <a:chOff x="2688737" y="4511080"/>
              <a:chExt cx="231900" cy="624600"/>
            </a:xfrm>
          </p:grpSpPr>
          <p:sp>
            <p:nvSpPr>
              <p:cNvPr id="338" name="Google Shape;338;p16"/>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6"/>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1" name="Google Shape;341;p16"/>
            <p:cNvGrpSpPr/>
            <p:nvPr/>
          </p:nvGrpSpPr>
          <p:grpSpPr>
            <a:xfrm>
              <a:off x="1856753" y="4099200"/>
              <a:ext cx="231600" cy="1044300"/>
              <a:chOff x="1856753" y="4099200"/>
              <a:chExt cx="231600" cy="1044300"/>
            </a:xfrm>
          </p:grpSpPr>
          <p:sp>
            <p:nvSpPr>
              <p:cNvPr id="342" name="Google Shape;342;p16"/>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6"/>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6"/>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6"/>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6"/>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7" name="Google Shape;347;p16"/>
            <p:cNvGrpSpPr/>
            <p:nvPr/>
          </p:nvGrpSpPr>
          <p:grpSpPr>
            <a:xfrm>
              <a:off x="2228107" y="4309200"/>
              <a:ext cx="231600" cy="834300"/>
              <a:chOff x="2228107" y="4309200"/>
              <a:chExt cx="231600" cy="834300"/>
            </a:xfrm>
          </p:grpSpPr>
          <p:sp>
            <p:nvSpPr>
              <p:cNvPr id="348" name="Google Shape;348;p16"/>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6"/>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6"/>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6"/>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 name="Google Shape;352;p16"/>
            <p:cNvGrpSpPr/>
            <p:nvPr/>
          </p:nvGrpSpPr>
          <p:grpSpPr>
            <a:xfrm>
              <a:off x="2599462" y="4518900"/>
              <a:ext cx="231600" cy="624600"/>
              <a:chOff x="2599462" y="4518900"/>
              <a:chExt cx="231600" cy="624600"/>
            </a:xfrm>
          </p:grpSpPr>
          <p:sp>
            <p:nvSpPr>
              <p:cNvPr id="353" name="Google Shape;353;p16"/>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6"/>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6"/>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6" name="Google Shape;356;p16"/>
            <p:cNvGrpSpPr/>
            <p:nvPr/>
          </p:nvGrpSpPr>
          <p:grpSpPr>
            <a:xfrm>
              <a:off x="3342171" y="4099200"/>
              <a:ext cx="231600" cy="1044300"/>
              <a:chOff x="3342171" y="4099200"/>
              <a:chExt cx="231600" cy="1044300"/>
            </a:xfrm>
          </p:grpSpPr>
          <p:sp>
            <p:nvSpPr>
              <p:cNvPr id="357" name="Google Shape;357;p16"/>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6"/>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6"/>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6"/>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6"/>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 name="Google Shape;362;p16"/>
            <p:cNvGrpSpPr/>
            <p:nvPr/>
          </p:nvGrpSpPr>
          <p:grpSpPr>
            <a:xfrm>
              <a:off x="3713525" y="4309200"/>
              <a:ext cx="231600" cy="834300"/>
              <a:chOff x="3713525" y="4309200"/>
              <a:chExt cx="231600" cy="834300"/>
            </a:xfrm>
          </p:grpSpPr>
          <p:sp>
            <p:nvSpPr>
              <p:cNvPr id="363" name="Google Shape;363;p16"/>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6"/>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6"/>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6"/>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 name="Google Shape;367;p16"/>
            <p:cNvGrpSpPr/>
            <p:nvPr/>
          </p:nvGrpSpPr>
          <p:grpSpPr>
            <a:xfrm>
              <a:off x="1485398" y="4309200"/>
              <a:ext cx="231600" cy="834300"/>
              <a:chOff x="1485398" y="4309200"/>
              <a:chExt cx="231600" cy="834300"/>
            </a:xfrm>
          </p:grpSpPr>
          <p:sp>
            <p:nvSpPr>
              <p:cNvPr id="368" name="Google Shape;368;p16"/>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6"/>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6"/>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6"/>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 name="Google Shape;372;p16"/>
            <p:cNvGrpSpPr/>
            <p:nvPr/>
          </p:nvGrpSpPr>
          <p:grpSpPr>
            <a:xfrm>
              <a:off x="4084879" y="4518900"/>
              <a:ext cx="231600" cy="624600"/>
              <a:chOff x="4084879" y="4518900"/>
              <a:chExt cx="231600" cy="624600"/>
            </a:xfrm>
          </p:grpSpPr>
          <p:sp>
            <p:nvSpPr>
              <p:cNvPr id="373" name="Google Shape;373;p16"/>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6"/>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6"/>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 name="Google Shape;376;p16"/>
            <p:cNvGrpSpPr/>
            <p:nvPr/>
          </p:nvGrpSpPr>
          <p:grpSpPr>
            <a:xfrm>
              <a:off x="2970816" y="4309200"/>
              <a:ext cx="231600" cy="834300"/>
              <a:chOff x="2970816" y="4309200"/>
              <a:chExt cx="231600" cy="834300"/>
            </a:xfrm>
          </p:grpSpPr>
          <p:sp>
            <p:nvSpPr>
              <p:cNvPr id="377" name="Google Shape;377;p16"/>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6"/>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6"/>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6"/>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 name="Google Shape;381;p16"/>
            <p:cNvGrpSpPr/>
            <p:nvPr/>
          </p:nvGrpSpPr>
          <p:grpSpPr>
            <a:xfrm>
              <a:off x="4456234" y="4309200"/>
              <a:ext cx="231600" cy="834300"/>
              <a:chOff x="4456234" y="4309200"/>
              <a:chExt cx="231600" cy="834300"/>
            </a:xfrm>
          </p:grpSpPr>
          <p:sp>
            <p:nvSpPr>
              <p:cNvPr id="382" name="Google Shape;382;p16"/>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6"/>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6"/>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6"/>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 name="Google Shape;386;p16"/>
            <p:cNvGrpSpPr/>
            <p:nvPr/>
          </p:nvGrpSpPr>
          <p:grpSpPr>
            <a:xfrm>
              <a:off x="4827588" y="4099200"/>
              <a:ext cx="231600" cy="1044300"/>
              <a:chOff x="4827588" y="4099200"/>
              <a:chExt cx="231600" cy="1044300"/>
            </a:xfrm>
          </p:grpSpPr>
          <p:sp>
            <p:nvSpPr>
              <p:cNvPr id="387" name="Google Shape;387;p16"/>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6"/>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6"/>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6"/>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6"/>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 name="Google Shape;392;p16"/>
            <p:cNvGrpSpPr/>
            <p:nvPr/>
          </p:nvGrpSpPr>
          <p:grpSpPr>
            <a:xfrm>
              <a:off x="5198943" y="4309200"/>
              <a:ext cx="231600" cy="834300"/>
              <a:chOff x="5198943" y="4309200"/>
              <a:chExt cx="231600" cy="834300"/>
            </a:xfrm>
          </p:grpSpPr>
          <p:sp>
            <p:nvSpPr>
              <p:cNvPr id="393" name="Google Shape;393;p16"/>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6"/>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6"/>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6"/>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 name="Google Shape;397;p16"/>
            <p:cNvGrpSpPr/>
            <p:nvPr/>
          </p:nvGrpSpPr>
          <p:grpSpPr>
            <a:xfrm>
              <a:off x="5570297" y="4518900"/>
              <a:ext cx="231600" cy="624600"/>
              <a:chOff x="5570297" y="4518900"/>
              <a:chExt cx="231600" cy="624600"/>
            </a:xfrm>
          </p:grpSpPr>
          <p:sp>
            <p:nvSpPr>
              <p:cNvPr id="398" name="Google Shape;398;p16"/>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6"/>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6"/>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 name="Google Shape;401;p16"/>
            <p:cNvGrpSpPr/>
            <p:nvPr/>
          </p:nvGrpSpPr>
          <p:grpSpPr>
            <a:xfrm>
              <a:off x="5941652" y="4309200"/>
              <a:ext cx="231600" cy="834300"/>
              <a:chOff x="5941652" y="4309200"/>
              <a:chExt cx="231600" cy="834300"/>
            </a:xfrm>
          </p:grpSpPr>
          <p:sp>
            <p:nvSpPr>
              <p:cNvPr id="402" name="Google Shape;402;p16"/>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6"/>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6"/>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6"/>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 name="Google Shape;406;p16"/>
            <p:cNvGrpSpPr/>
            <p:nvPr/>
          </p:nvGrpSpPr>
          <p:grpSpPr>
            <a:xfrm>
              <a:off x="6313006" y="4099200"/>
              <a:ext cx="231600" cy="1044300"/>
              <a:chOff x="6313006" y="4099200"/>
              <a:chExt cx="231600" cy="1044300"/>
            </a:xfrm>
          </p:grpSpPr>
          <p:sp>
            <p:nvSpPr>
              <p:cNvPr id="407" name="Google Shape;407;p16"/>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6"/>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6"/>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6"/>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6"/>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2" name="Google Shape;412;p16"/>
            <p:cNvGrpSpPr/>
            <p:nvPr/>
          </p:nvGrpSpPr>
          <p:grpSpPr>
            <a:xfrm>
              <a:off x="6684361" y="4309200"/>
              <a:ext cx="231600" cy="834300"/>
              <a:chOff x="6684361" y="4309200"/>
              <a:chExt cx="231600" cy="834300"/>
            </a:xfrm>
          </p:grpSpPr>
          <p:sp>
            <p:nvSpPr>
              <p:cNvPr id="413" name="Google Shape;413;p16"/>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6"/>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6"/>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6"/>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7" name="Google Shape;417;p16"/>
            <p:cNvGrpSpPr/>
            <p:nvPr/>
          </p:nvGrpSpPr>
          <p:grpSpPr>
            <a:xfrm>
              <a:off x="7055715" y="4518900"/>
              <a:ext cx="231600" cy="624600"/>
              <a:chOff x="7055715" y="4518900"/>
              <a:chExt cx="231600" cy="624600"/>
            </a:xfrm>
          </p:grpSpPr>
          <p:sp>
            <p:nvSpPr>
              <p:cNvPr id="418" name="Google Shape;418;p16"/>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6"/>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6"/>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 name="Google Shape;421;p16"/>
            <p:cNvGrpSpPr/>
            <p:nvPr/>
          </p:nvGrpSpPr>
          <p:grpSpPr>
            <a:xfrm>
              <a:off x="7798424" y="4099200"/>
              <a:ext cx="231600" cy="1044300"/>
              <a:chOff x="7798424" y="4099200"/>
              <a:chExt cx="231600" cy="1044300"/>
            </a:xfrm>
          </p:grpSpPr>
          <p:sp>
            <p:nvSpPr>
              <p:cNvPr id="422" name="Google Shape;422;p16"/>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6"/>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6"/>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6"/>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6"/>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7" name="Google Shape;427;p16"/>
            <p:cNvGrpSpPr/>
            <p:nvPr/>
          </p:nvGrpSpPr>
          <p:grpSpPr>
            <a:xfrm>
              <a:off x="8169779" y="4309200"/>
              <a:ext cx="231600" cy="834300"/>
              <a:chOff x="8169779" y="4309200"/>
              <a:chExt cx="231600" cy="834300"/>
            </a:xfrm>
          </p:grpSpPr>
          <p:sp>
            <p:nvSpPr>
              <p:cNvPr id="428" name="Google Shape;428;p16"/>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6"/>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6"/>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6"/>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 name="Google Shape;432;p16"/>
            <p:cNvGrpSpPr/>
            <p:nvPr/>
          </p:nvGrpSpPr>
          <p:grpSpPr>
            <a:xfrm>
              <a:off x="7427070" y="4309200"/>
              <a:ext cx="231600" cy="834300"/>
              <a:chOff x="7427070" y="4309200"/>
              <a:chExt cx="231600" cy="834300"/>
            </a:xfrm>
          </p:grpSpPr>
          <p:sp>
            <p:nvSpPr>
              <p:cNvPr id="433" name="Google Shape;433;p16"/>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6"/>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6"/>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6"/>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 name="Google Shape;437;p16"/>
            <p:cNvGrpSpPr/>
            <p:nvPr/>
          </p:nvGrpSpPr>
          <p:grpSpPr>
            <a:xfrm>
              <a:off x="8541133" y="4518900"/>
              <a:ext cx="231600" cy="624600"/>
              <a:chOff x="8541133" y="4518900"/>
              <a:chExt cx="231600" cy="624600"/>
            </a:xfrm>
          </p:grpSpPr>
          <p:sp>
            <p:nvSpPr>
              <p:cNvPr id="438" name="Google Shape;438;p16"/>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6"/>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6"/>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1" name="Google Shape;441;p16"/>
            <p:cNvGrpSpPr/>
            <p:nvPr/>
          </p:nvGrpSpPr>
          <p:grpSpPr>
            <a:xfrm>
              <a:off x="8912488" y="4309200"/>
              <a:ext cx="231600" cy="834300"/>
              <a:chOff x="8912488" y="4309200"/>
              <a:chExt cx="231600" cy="834300"/>
            </a:xfrm>
          </p:grpSpPr>
          <p:sp>
            <p:nvSpPr>
              <p:cNvPr id="442" name="Google Shape;442;p16"/>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6"/>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6"/>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6"/>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46" name="Google Shape;446;p16"/>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chemeClr val="lt1"/>
              </a:buClr>
              <a:buSzPts val="8000"/>
              <a:buNone/>
              <a:defRPr sz="8000">
                <a:solidFill>
                  <a:schemeClr val="lt1"/>
                </a:solidFill>
              </a:defRPr>
            </a:lvl1pPr>
            <a:lvl2pPr lvl="1" algn="ctr" rtl="0">
              <a:lnSpc>
                <a:spcPct val="100000"/>
              </a:lnSpc>
              <a:spcBef>
                <a:spcPts val="0"/>
              </a:spcBef>
              <a:spcAft>
                <a:spcPts val="0"/>
              </a:spcAft>
              <a:buClr>
                <a:schemeClr val="lt1"/>
              </a:buClr>
              <a:buSzPts val="8000"/>
              <a:buNone/>
              <a:defRPr sz="8000">
                <a:solidFill>
                  <a:schemeClr val="lt1"/>
                </a:solidFill>
              </a:defRPr>
            </a:lvl2pPr>
            <a:lvl3pPr lvl="2" algn="ctr" rtl="0">
              <a:lnSpc>
                <a:spcPct val="100000"/>
              </a:lnSpc>
              <a:spcBef>
                <a:spcPts val="0"/>
              </a:spcBef>
              <a:spcAft>
                <a:spcPts val="0"/>
              </a:spcAft>
              <a:buClr>
                <a:schemeClr val="lt1"/>
              </a:buClr>
              <a:buSzPts val="8000"/>
              <a:buNone/>
              <a:defRPr sz="8000">
                <a:solidFill>
                  <a:schemeClr val="lt1"/>
                </a:solidFill>
              </a:defRPr>
            </a:lvl3pPr>
            <a:lvl4pPr lvl="3" algn="ctr" rtl="0">
              <a:lnSpc>
                <a:spcPct val="100000"/>
              </a:lnSpc>
              <a:spcBef>
                <a:spcPts val="0"/>
              </a:spcBef>
              <a:spcAft>
                <a:spcPts val="0"/>
              </a:spcAft>
              <a:buClr>
                <a:schemeClr val="lt1"/>
              </a:buClr>
              <a:buSzPts val="8000"/>
              <a:buNone/>
              <a:defRPr sz="8000">
                <a:solidFill>
                  <a:schemeClr val="lt1"/>
                </a:solidFill>
              </a:defRPr>
            </a:lvl4pPr>
            <a:lvl5pPr lvl="4" algn="ctr" rtl="0">
              <a:lnSpc>
                <a:spcPct val="100000"/>
              </a:lnSpc>
              <a:spcBef>
                <a:spcPts val="0"/>
              </a:spcBef>
              <a:spcAft>
                <a:spcPts val="0"/>
              </a:spcAft>
              <a:buClr>
                <a:schemeClr val="lt1"/>
              </a:buClr>
              <a:buSzPts val="8000"/>
              <a:buNone/>
              <a:defRPr sz="8000">
                <a:solidFill>
                  <a:schemeClr val="lt1"/>
                </a:solidFill>
              </a:defRPr>
            </a:lvl5pPr>
            <a:lvl6pPr lvl="5" algn="ctr" rtl="0">
              <a:lnSpc>
                <a:spcPct val="100000"/>
              </a:lnSpc>
              <a:spcBef>
                <a:spcPts val="0"/>
              </a:spcBef>
              <a:spcAft>
                <a:spcPts val="0"/>
              </a:spcAft>
              <a:buClr>
                <a:schemeClr val="lt1"/>
              </a:buClr>
              <a:buSzPts val="8000"/>
              <a:buNone/>
              <a:defRPr sz="8000">
                <a:solidFill>
                  <a:schemeClr val="lt1"/>
                </a:solidFill>
              </a:defRPr>
            </a:lvl6pPr>
            <a:lvl7pPr lvl="6" algn="ctr" rtl="0">
              <a:lnSpc>
                <a:spcPct val="100000"/>
              </a:lnSpc>
              <a:spcBef>
                <a:spcPts val="0"/>
              </a:spcBef>
              <a:spcAft>
                <a:spcPts val="0"/>
              </a:spcAft>
              <a:buClr>
                <a:schemeClr val="lt1"/>
              </a:buClr>
              <a:buSzPts val="8000"/>
              <a:buNone/>
              <a:defRPr sz="8000">
                <a:solidFill>
                  <a:schemeClr val="lt1"/>
                </a:solidFill>
              </a:defRPr>
            </a:lvl7pPr>
            <a:lvl8pPr lvl="7" algn="ctr" rtl="0">
              <a:lnSpc>
                <a:spcPct val="100000"/>
              </a:lnSpc>
              <a:spcBef>
                <a:spcPts val="0"/>
              </a:spcBef>
              <a:spcAft>
                <a:spcPts val="0"/>
              </a:spcAft>
              <a:buClr>
                <a:schemeClr val="lt1"/>
              </a:buClr>
              <a:buSzPts val="8000"/>
              <a:buNone/>
              <a:defRPr sz="8000">
                <a:solidFill>
                  <a:schemeClr val="lt1"/>
                </a:solidFill>
              </a:defRPr>
            </a:lvl8pPr>
            <a:lvl9pPr lvl="8" algn="ctr" rtl="0">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447" name="Google Shape;447;p16"/>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lstStyle>
            <a:lvl1pPr marL="457200" lvl="0" indent="-311150" algn="ctr" rtl="0">
              <a:lnSpc>
                <a:spcPct val="115000"/>
              </a:lnSpc>
              <a:spcBef>
                <a:spcPts val="0"/>
              </a:spcBef>
              <a:spcAft>
                <a:spcPts val="0"/>
              </a:spcAft>
              <a:buClr>
                <a:schemeClr val="lt1"/>
              </a:buClr>
              <a:buSzPts val="1300"/>
              <a:buChar char="●"/>
              <a:defRPr>
                <a:solidFill>
                  <a:schemeClr val="lt1"/>
                </a:solidFill>
              </a:defRPr>
            </a:lvl1pPr>
            <a:lvl2pPr marL="914400" lvl="1" indent="-298450" algn="ctr" rtl="0">
              <a:lnSpc>
                <a:spcPct val="115000"/>
              </a:lnSpc>
              <a:spcBef>
                <a:spcPts val="1600"/>
              </a:spcBef>
              <a:spcAft>
                <a:spcPts val="0"/>
              </a:spcAft>
              <a:buClr>
                <a:schemeClr val="lt1"/>
              </a:buClr>
              <a:buSzPts val="1100"/>
              <a:buChar char="○"/>
              <a:defRPr>
                <a:solidFill>
                  <a:schemeClr val="lt1"/>
                </a:solidFill>
              </a:defRPr>
            </a:lvl2pPr>
            <a:lvl3pPr marL="1371600" lvl="2" indent="-298450" algn="ctr" rtl="0">
              <a:lnSpc>
                <a:spcPct val="115000"/>
              </a:lnSpc>
              <a:spcBef>
                <a:spcPts val="1600"/>
              </a:spcBef>
              <a:spcAft>
                <a:spcPts val="0"/>
              </a:spcAft>
              <a:buClr>
                <a:schemeClr val="lt1"/>
              </a:buClr>
              <a:buSzPts val="1100"/>
              <a:buChar char="■"/>
              <a:defRPr>
                <a:solidFill>
                  <a:schemeClr val="lt1"/>
                </a:solidFill>
              </a:defRPr>
            </a:lvl3pPr>
            <a:lvl4pPr marL="1828800" lvl="3" indent="-298450" algn="ctr" rtl="0">
              <a:lnSpc>
                <a:spcPct val="115000"/>
              </a:lnSpc>
              <a:spcBef>
                <a:spcPts val="1600"/>
              </a:spcBef>
              <a:spcAft>
                <a:spcPts val="0"/>
              </a:spcAft>
              <a:buClr>
                <a:schemeClr val="lt1"/>
              </a:buClr>
              <a:buSzPts val="1100"/>
              <a:buChar char="●"/>
              <a:defRPr>
                <a:solidFill>
                  <a:schemeClr val="lt1"/>
                </a:solidFill>
              </a:defRPr>
            </a:lvl4pPr>
            <a:lvl5pPr marL="2286000" lvl="4" indent="-298450" algn="ctr" rtl="0">
              <a:lnSpc>
                <a:spcPct val="115000"/>
              </a:lnSpc>
              <a:spcBef>
                <a:spcPts val="1600"/>
              </a:spcBef>
              <a:spcAft>
                <a:spcPts val="0"/>
              </a:spcAft>
              <a:buClr>
                <a:schemeClr val="lt1"/>
              </a:buClr>
              <a:buSzPts val="1100"/>
              <a:buChar char="○"/>
              <a:defRPr>
                <a:solidFill>
                  <a:schemeClr val="lt1"/>
                </a:solidFill>
              </a:defRPr>
            </a:lvl5pPr>
            <a:lvl6pPr marL="2743200" lvl="5" indent="-298450" algn="ctr" rtl="0">
              <a:lnSpc>
                <a:spcPct val="115000"/>
              </a:lnSpc>
              <a:spcBef>
                <a:spcPts val="1600"/>
              </a:spcBef>
              <a:spcAft>
                <a:spcPts val="0"/>
              </a:spcAft>
              <a:buClr>
                <a:schemeClr val="lt1"/>
              </a:buClr>
              <a:buSzPts val="1100"/>
              <a:buChar char="■"/>
              <a:defRPr>
                <a:solidFill>
                  <a:schemeClr val="lt1"/>
                </a:solidFill>
              </a:defRPr>
            </a:lvl6pPr>
            <a:lvl7pPr marL="3200400" lvl="6" indent="-298450" algn="ctr" rtl="0">
              <a:lnSpc>
                <a:spcPct val="115000"/>
              </a:lnSpc>
              <a:spcBef>
                <a:spcPts val="1600"/>
              </a:spcBef>
              <a:spcAft>
                <a:spcPts val="0"/>
              </a:spcAft>
              <a:buClr>
                <a:schemeClr val="lt1"/>
              </a:buClr>
              <a:buSzPts val="1100"/>
              <a:buChar char="●"/>
              <a:defRPr>
                <a:solidFill>
                  <a:schemeClr val="lt1"/>
                </a:solidFill>
              </a:defRPr>
            </a:lvl7pPr>
            <a:lvl8pPr marL="3657600" lvl="7" indent="-298450" algn="ctr" rtl="0">
              <a:lnSpc>
                <a:spcPct val="115000"/>
              </a:lnSpc>
              <a:spcBef>
                <a:spcPts val="1600"/>
              </a:spcBef>
              <a:spcAft>
                <a:spcPts val="0"/>
              </a:spcAft>
              <a:buClr>
                <a:schemeClr val="lt1"/>
              </a:buClr>
              <a:buSzPts val="1100"/>
              <a:buChar char="○"/>
              <a:defRPr>
                <a:solidFill>
                  <a:schemeClr val="lt1"/>
                </a:solidFill>
              </a:defRPr>
            </a:lvl8pPr>
            <a:lvl9pPr marL="4114800" lvl="8" indent="-298450" algn="ctr" rtl="0">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448" name="Google Shape;448;p1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57"/>
        <p:cNvGrpSpPr/>
        <p:nvPr/>
      </p:nvGrpSpPr>
      <p:grpSpPr>
        <a:xfrm>
          <a:off x="0" y="0"/>
          <a:ext cx="0" cy="0"/>
          <a:chOff x="0" y="0"/>
          <a:chExt cx="0" cy="0"/>
        </a:xfrm>
      </p:grpSpPr>
      <p:grpSp>
        <p:nvGrpSpPr>
          <p:cNvPr id="458" name="Google Shape;458;p18"/>
          <p:cNvGrpSpPr/>
          <p:nvPr/>
        </p:nvGrpSpPr>
        <p:grpSpPr>
          <a:xfrm>
            <a:off x="146769" y="3406"/>
            <a:ext cx="1233214" cy="1384535"/>
            <a:chOff x="146769" y="3406"/>
            <a:chExt cx="1233214" cy="1384535"/>
          </a:xfrm>
        </p:grpSpPr>
        <p:grpSp>
          <p:nvGrpSpPr>
            <p:cNvPr id="459" name="Google Shape;459;p18"/>
            <p:cNvGrpSpPr/>
            <p:nvPr/>
          </p:nvGrpSpPr>
          <p:grpSpPr>
            <a:xfrm>
              <a:off x="1063183" y="3406"/>
              <a:ext cx="316800" cy="688513"/>
              <a:chOff x="1063183" y="3406"/>
              <a:chExt cx="316800" cy="688513"/>
            </a:xfrm>
          </p:grpSpPr>
          <p:sp>
            <p:nvSpPr>
              <p:cNvPr id="460" name="Google Shape;460;p18"/>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8"/>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18"/>
            <p:cNvGrpSpPr/>
            <p:nvPr/>
          </p:nvGrpSpPr>
          <p:grpSpPr>
            <a:xfrm>
              <a:off x="604976" y="3406"/>
              <a:ext cx="316800" cy="1036524"/>
              <a:chOff x="604976" y="3406"/>
              <a:chExt cx="316800" cy="1036524"/>
            </a:xfrm>
          </p:grpSpPr>
          <p:sp>
            <p:nvSpPr>
              <p:cNvPr id="463" name="Google Shape;463;p18"/>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8"/>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8"/>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 name="Google Shape;466;p18"/>
            <p:cNvGrpSpPr/>
            <p:nvPr/>
          </p:nvGrpSpPr>
          <p:grpSpPr>
            <a:xfrm>
              <a:off x="146769" y="3406"/>
              <a:ext cx="316800" cy="1384535"/>
              <a:chOff x="146769" y="3406"/>
              <a:chExt cx="316800" cy="1384535"/>
            </a:xfrm>
          </p:grpSpPr>
          <p:sp>
            <p:nvSpPr>
              <p:cNvPr id="467" name="Google Shape;467;p18"/>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8"/>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8"/>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8"/>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1" name="Google Shape;471;p18"/>
          <p:cNvGrpSpPr/>
          <p:nvPr/>
        </p:nvGrpSpPr>
        <p:grpSpPr>
          <a:xfrm>
            <a:off x="6775084" y="2904008"/>
            <a:ext cx="2186147" cy="2239500"/>
            <a:chOff x="6775084" y="2904008"/>
            <a:chExt cx="2186147" cy="2239500"/>
          </a:xfrm>
        </p:grpSpPr>
        <p:grpSp>
          <p:nvGrpSpPr>
            <p:cNvPr id="472" name="Google Shape;472;p18"/>
            <p:cNvGrpSpPr/>
            <p:nvPr/>
          </p:nvGrpSpPr>
          <p:grpSpPr>
            <a:xfrm>
              <a:off x="6775084" y="4253708"/>
              <a:ext cx="409500" cy="889800"/>
              <a:chOff x="6775084" y="4253708"/>
              <a:chExt cx="409500" cy="889800"/>
            </a:xfrm>
          </p:grpSpPr>
          <p:sp>
            <p:nvSpPr>
              <p:cNvPr id="473" name="Google Shape;473;p18"/>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8"/>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 name="Google Shape;475;p18"/>
            <p:cNvGrpSpPr/>
            <p:nvPr/>
          </p:nvGrpSpPr>
          <p:grpSpPr>
            <a:xfrm>
              <a:off x="7367299" y="3804008"/>
              <a:ext cx="409500" cy="1339500"/>
              <a:chOff x="7367299" y="3804008"/>
              <a:chExt cx="409500" cy="1339500"/>
            </a:xfrm>
          </p:grpSpPr>
          <p:sp>
            <p:nvSpPr>
              <p:cNvPr id="476" name="Google Shape;476;p18"/>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8"/>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8"/>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 name="Google Shape;479;p18"/>
            <p:cNvGrpSpPr/>
            <p:nvPr/>
          </p:nvGrpSpPr>
          <p:grpSpPr>
            <a:xfrm>
              <a:off x="7959516" y="3354008"/>
              <a:ext cx="409500" cy="1789500"/>
              <a:chOff x="7959516" y="3354008"/>
              <a:chExt cx="409500" cy="1789500"/>
            </a:xfrm>
          </p:grpSpPr>
          <p:sp>
            <p:nvSpPr>
              <p:cNvPr id="480" name="Google Shape;480;p18"/>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8"/>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8"/>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8"/>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 name="Google Shape;484;p18"/>
            <p:cNvGrpSpPr/>
            <p:nvPr/>
          </p:nvGrpSpPr>
          <p:grpSpPr>
            <a:xfrm>
              <a:off x="8551731" y="2904008"/>
              <a:ext cx="409500" cy="2239500"/>
              <a:chOff x="8551731" y="2904008"/>
              <a:chExt cx="409500" cy="2239500"/>
            </a:xfrm>
          </p:grpSpPr>
          <p:sp>
            <p:nvSpPr>
              <p:cNvPr id="485" name="Google Shape;485;p18"/>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8"/>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8"/>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8"/>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8"/>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90" name="Google Shape;490;p18"/>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91" name="Google Shape;491;p1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2"/>
        <p:cNvGrpSpPr/>
        <p:nvPr/>
      </p:nvGrpSpPr>
      <p:grpSpPr>
        <a:xfrm>
          <a:off x="0" y="0"/>
          <a:ext cx="0" cy="0"/>
          <a:chOff x="0" y="0"/>
          <a:chExt cx="0" cy="0"/>
        </a:xfrm>
      </p:grpSpPr>
      <p:grpSp>
        <p:nvGrpSpPr>
          <p:cNvPr id="493" name="Google Shape;493;p19"/>
          <p:cNvGrpSpPr/>
          <p:nvPr/>
        </p:nvGrpSpPr>
        <p:grpSpPr>
          <a:xfrm>
            <a:off x="625966" y="299376"/>
            <a:ext cx="999312" cy="999312"/>
            <a:chOff x="348199" y="179450"/>
            <a:chExt cx="1116300" cy="1116300"/>
          </a:xfrm>
        </p:grpSpPr>
        <p:sp>
          <p:nvSpPr>
            <p:cNvPr id="494" name="Google Shape;494;p19"/>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9"/>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6" name="Google Shape;496;p1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97" name="Google Shape;497;p1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498" name="Google Shape;498;p1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9"/>
        <p:cNvGrpSpPr/>
        <p:nvPr/>
      </p:nvGrpSpPr>
      <p:grpSpPr>
        <a:xfrm>
          <a:off x="0" y="0"/>
          <a:ext cx="0" cy="0"/>
          <a:chOff x="0" y="0"/>
          <a:chExt cx="0" cy="0"/>
        </a:xfrm>
      </p:grpSpPr>
      <p:grpSp>
        <p:nvGrpSpPr>
          <p:cNvPr id="500" name="Google Shape;500;p20"/>
          <p:cNvGrpSpPr/>
          <p:nvPr/>
        </p:nvGrpSpPr>
        <p:grpSpPr>
          <a:xfrm>
            <a:off x="625966" y="299376"/>
            <a:ext cx="999312" cy="999312"/>
            <a:chOff x="348199" y="179450"/>
            <a:chExt cx="1116300" cy="1116300"/>
          </a:xfrm>
        </p:grpSpPr>
        <p:sp>
          <p:nvSpPr>
            <p:cNvPr id="501" name="Google Shape;501;p20"/>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0"/>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3" name="Google Shape;503;p2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04" name="Google Shape;504;p20"/>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505" name="Google Shape;505;p20"/>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506" name="Google Shape;506;p2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7"/>
        <p:cNvGrpSpPr/>
        <p:nvPr/>
      </p:nvGrpSpPr>
      <p:grpSpPr>
        <a:xfrm>
          <a:off x="0" y="0"/>
          <a:ext cx="0" cy="0"/>
          <a:chOff x="0" y="0"/>
          <a:chExt cx="0" cy="0"/>
        </a:xfrm>
      </p:grpSpPr>
      <p:grpSp>
        <p:nvGrpSpPr>
          <p:cNvPr id="508" name="Google Shape;508;p21"/>
          <p:cNvGrpSpPr/>
          <p:nvPr/>
        </p:nvGrpSpPr>
        <p:grpSpPr>
          <a:xfrm>
            <a:off x="625966" y="299376"/>
            <a:ext cx="999312" cy="999312"/>
            <a:chOff x="348199" y="179450"/>
            <a:chExt cx="1116300" cy="1116300"/>
          </a:xfrm>
        </p:grpSpPr>
        <p:sp>
          <p:nvSpPr>
            <p:cNvPr id="509" name="Google Shape;509;p21"/>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1"/>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1" name="Google Shape;511;p2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12" name="Google Shape;512;p2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3"/>
        <p:cNvGrpSpPr/>
        <p:nvPr/>
      </p:nvGrpSpPr>
      <p:grpSpPr>
        <a:xfrm>
          <a:off x="0" y="0"/>
          <a:ext cx="0" cy="0"/>
          <a:chOff x="0" y="0"/>
          <a:chExt cx="0" cy="0"/>
        </a:xfrm>
      </p:grpSpPr>
      <p:grpSp>
        <p:nvGrpSpPr>
          <p:cNvPr id="514" name="Google Shape;514;p22"/>
          <p:cNvGrpSpPr/>
          <p:nvPr/>
        </p:nvGrpSpPr>
        <p:grpSpPr>
          <a:xfrm>
            <a:off x="625966" y="299376"/>
            <a:ext cx="999312" cy="999312"/>
            <a:chOff x="348199" y="179450"/>
            <a:chExt cx="1116300" cy="1116300"/>
          </a:xfrm>
        </p:grpSpPr>
        <p:sp>
          <p:nvSpPr>
            <p:cNvPr id="515" name="Google Shape;515;p22"/>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2"/>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7" name="Google Shape;517;p22"/>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18" name="Google Shape;518;p22"/>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519" name="Google Shape;519;p2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520"/>
        <p:cNvGrpSpPr/>
        <p:nvPr/>
      </p:nvGrpSpPr>
      <p:grpSpPr>
        <a:xfrm>
          <a:off x="0" y="0"/>
          <a:ext cx="0" cy="0"/>
          <a:chOff x="0" y="0"/>
          <a:chExt cx="0" cy="0"/>
        </a:xfrm>
      </p:grpSpPr>
      <p:grpSp>
        <p:nvGrpSpPr>
          <p:cNvPr id="521" name="Google Shape;521;p23"/>
          <p:cNvGrpSpPr/>
          <p:nvPr/>
        </p:nvGrpSpPr>
        <p:grpSpPr>
          <a:xfrm>
            <a:off x="6866714" y="1359"/>
            <a:ext cx="2267521" cy="2601638"/>
            <a:chOff x="6790514" y="1359"/>
            <a:chExt cx="2267521" cy="2601638"/>
          </a:xfrm>
        </p:grpSpPr>
        <p:grpSp>
          <p:nvGrpSpPr>
            <p:cNvPr id="522" name="Google Shape;522;p23"/>
            <p:cNvGrpSpPr/>
            <p:nvPr/>
          </p:nvGrpSpPr>
          <p:grpSpPr>
            <a:xfrm>
              <a:off x="7067535" y="1359"/>
              <a:ext cx="1990500" cy="1990200"/>
              <a:chOff x="7067535" y="1359"/>
              <a:chExt cx="1990500" cy="1990200"/>
            </a:xfrm>
          </p:grpSpPr>
          <p:sp>
            <p:nvSpPr>
              <p:cNvPr id="523" name="Google Shape;523;p23"/>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3"/>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3"/>
              <p:cNvSpPr/>
              <p:nvPr/>
            </p:nvSpPr>
            <p:spPr>
              <a:xfrm rot="-8649154">
                <a:off x="7349962" y="283757"/>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6" name="Google Shape;526;p23"/>
            <p:cNvGrpSpPr/>
            <p:nvPr/>
          </p:nvGrpSpPr>
          <p:grpSpPr>
            <a:xfrm>
              <a:off x="8207126" y="1807997"/>
              <a:ext cx="795000" cy="795000"/>
              <a:chOff x="8207126" y="1807997"/>
              <a:chExt cx="795000" cy="795000"/>
            </a:xfrm>
          </p:grpSpPr>
          <p:sp>
            <p:nvSpPr>
              <p:cNvPr id="527" name="Google Shape;527;p23"/>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3"/>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3"/>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 name="Google Shape;530;p23"/>
            <p:cNvGrpSpPr/>
            <p:nvPr/>
          </p:nvGrpSpPr>
          <p:grpSpPr>
            <a:xfrm>
              <a:off x="6790514" y="118857"/>
              <a:ext cx="548700" cy="548700"/>
              <a:chOff x="6790514" y="118857"/>
              <a:chExt cx="548700" cy="548700"/>
            </a:xfrm>
          </p:grpSpPr>
          <p:sp>
            <p:nvSpPr>
              <p:cNvPr id="531" name="Google Shape;531;p23"/>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3"/>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33" name="Google Shape;533;p23"/>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lstStyle>
            <a:lvl1pPr lvl="0" algn="l" rtl="0">
              <a:lnSpc>
                <a:spcPct val="100000"/>
              </a:lnSpc>
              <a:spcBef>
                <a:spcPts val="0"/>
              </a:spcBef>
              <a:spcAft>
                <a:spcPts val="0"/>
              </a:spcAft>
              <a:buClr>
                <a:schemeClr val="lt1"/>
              </a:buClr>
              <a:buSzPts val="3600"/>
              <a:buNone/>
              <a:defRPr sz="3600">
                <a:solidFill>
                  <a:schemeClr val="lt1"/>
                </a:solidFill>
              </a:defRPr>
            </a:lvl1pPr>
            <a:lvl2pPr lvl="1" algn="l" rtl="0">
              <a:lnSpc>
                <a:spcPct val="100000"/>
              </a:lnSpc>
              <a:spcBef>
                <a:spcPts val="0"/>
              </a:spcBef>
              <a:spcAft>
                <a:spcPts val="0"/>
              </a:spcAft>
              <a:buClr>
                <a:schemeClr val="lt1"/>
              </a:buClr>
              <a:buSzPts val="3600"/>
              <a:buNone/>
              <a:defRPr sz="3600">
                <a:solidFill>
                  <a:schemeClr val="lt1"/>
                </a:solidFill>
              </a:defRPr>
            </a:lvl2pPr>
            <a:lvl3pPr lvl="2" algn="l" rtl="0">
              <a:lnSpc>
                <a:spcPct val="100000"/>
              </a:lnSpc>
              <a:spcBef>
                <a:spcPts val="0"/>
              </a:spcBef>
              <a:spcAft>
                <a:spcPts val="0"/>
              </a:spcAft>
              <a:buClr>
                <a:schemeClr val="lt1"/>
              </a:buClr>
              <a:buSzPts val="3600"/>
              <a:buNone/>
              <a:defRPr sz="3600">
                <a:solidFill>
                  <a:schemeClr val="lt1"/>
                </a:solidFill>
              </a:defRPr>
            </a:lvl3pPr>
            <a:lvl4pPr lvl="3" algn="l" rtl="0">
              <a:lnSpc>
                <a:spcPct val="100000"/>
              </a:lnSpc>
              <a:spcBef>
                <a:spcPts val="0"/>
              </a:spcBef>
              <a:spcAft>
                <a:spcPts val="0"/>
              </a:spcAft>
              <a:buClr>
                <a:schemeClr val="lt1"/>
              </a:buClr>
              <a:buSzPts val="3600"/>
              <a:buNone/>
              <a:defRPr sz="3600">
                <a:solidFill>
                  <a:schemeClr val="lt1"/>
                </a:solidFill>
              </a:defRPr>
            </a:lvl4pPr>
            <a:lvl5pPr lvl="4" algn="l" rtl="0">
              <a:lnSpc>
                <a:spcPct val="100000"/>
              </a:lnSpc>
              <a:spcBef>
                <a:spcPts val="0"/>
              </a:spcBef>
              <a:spcAft>
                <a:spcPts val="0"/>
              </a:spcAft>
              <a:buClr>
                <a:schemeClr val="lt1"/>
              </a:buClr>
              <a:buSzPts val="3600"/>
              <a:buNone/>
              <a:defRPr sz="3600">
                <a:solidFill>
                  <a:schemeClr val="lt1"/>
                </a:solidFill>
              </a:defRPr>
            </a:lvl5pPr>
            <a:lvl6pPr lvl="5" algn="l" rtl="0">
              <a:lnSpc>
                <a:spcPct val="100000"/>
              </a:lnSpc>
              <a:spcBef>
                <a:spcPts val="0"/>
              </a:spcBef>
              <a:spcAft>
                <a:spcPts val="0"/>
              </a:spcAft>
              <a:buClr>
                <a:schemeClr val="lt1"/>
              </a:buClr>
              <a:buSzPts val="3600"/>
              <a:buNone/>
              <a:defRPr sz="3600">
                <a:solidFill>
                  <a:schemeClr val="lt1"/>
                </a:solidFill>
              </a:defRPr>
            </a:lvl6pPr>
            <a:lvl7pPr lvl="6" algn="l" rtl="0">
              <a:lnSpc>
                <a:spcPct val="100000"/>
              </a:lnSpc>
              <a:spcBef>
                <a:spcPts val="0"/>
              </a:spcBef>
              <a:spcAft>
                <a:spcPts val="0"/>
              </a:spcAft>
              <a:buClr>
                <a:schemeClr val="lt1"/>
              </a:buClr>
              <a:buSzPts val="3600"/>
              <a:buNone/>
              <a:defRPr sz="3600">
                <a:solidFill>
                  <a:schemeClr val="lt1"/>
                </a:solidFill>
              </a:defRPr>
            </a:lvl7pPr>
            <a:lvl8pPr lvl="7" algn="l" rtl="0">
              <a:lnSpc>
                <a:spcPct val="100000"/>
              </a:lnSpc>
              <a:spcBef>
                <a:spcPts val="0"/>
              </a:spcBef>
              <a:spcAft>
                <a:spcPts val="0"/>
              </a:spcAft>
              <a:buClr>
                <a:schemeClr val="lt1"/>
              </a:buClr>
              <a:buSzPts val="3600"/>
              <a:buNone/>
              <a:defRPr sz="3600">
                <a:solidFill>
                  <a:schemeClr val="lt1"/>
                </a:solidFill>
              </a:defRPr>
            </a:lvl8pPr>
            <a:lvl9pPr lvl="8" algn="l" rtl="0">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34" name="Google Shape;534;p2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5"/>
        <p:cNvGrpSpPr/>
        <p:nvPr/>
      </p:nvGrpSpPr>
      <p:grpSpPr>
        <a:xfrm>
          <a:off x="0" y="0"/>
          <a:ext cx="0" cy="0"/>
          <a:chOff x="0" y="0"/>
          <a:chExt cx="0" cy="0"/>
        </a:xfrm>
      </p:grpSpPr>
      <p:grpSp>
        <p:nvGrpSpPr>
          <p:cNvPr id="536" name="Google Shape;536;p24"/>
          <p:cNvGrpSpPr/>
          <p:nvPr/>
        </p:nvGrpSpPr>
        <p:grpSpPr>
          <a:xfrm>
            <a:off x="713373" y="3847119"/>
            <a:ext cx="825392" cy="825392"/>
            <a:chOff x="348199" y="179450"/>
            <a:chExt cx="1116300" cy="1116300"/>
          </a:xfrm>
        </p:grpSpPr>
        <p:sp>
          <p:nvSpPr>
            <p:cNvPr id="537" name="Google Shape;537;p24"/>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4"/>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9" name="Google Shape;539;p24"/>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lstStyle>
            <a:lvl1pPr marL="457200" lvl="0" indent="-228600" algn="l" rtl="0">
              <a:lnSpc>
                <a:spcPct val="100000"/>
              </a:lnSpc>
              <a:spcBef>
                <a:spcPts val="0"/>
              </a:spcBef>
              <a:spcAft>
                <a:spcPts val="0"/>
              </a:spcAft>
              <a:buSzPts val="1300"/>
              <a:buNone/>
              <a:defRPr/>
            </a:lvl1pPr>
          </a:lstStyle>
          <a:p>
            <a:endParaRPr/>
          </a:p>
        </p:txBody>
      </p:sp>
      <p:sp>
        <p:nvSpPr>
          <p:cNvPr id="540" name="Google Shape;540;p2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275" name="Google Shape;275;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276" name="Google Shape;276;p1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drive.google.com/file/d/1M0qoPSgB84ifgzvRhDin2w7zBl3UmQF3/view"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14.sv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2.svg"/><Relationship Id="rId21" Type="http://schemas.openxmlformats.org/officeDocument/2006/relationships/image" Target="../media/image31.jpg"/><Relationship Id="rId7" Type="http://schemas.openxmlformats.org/officeDocument/2006/relationships/image" Target="../media/image6.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1.png"/><Relationship Id="rId16" Type="http://schemas.openxmlformats.org/officeDocument/2006/relationships/image" Target="../media/image26.png"/><Relationship Id="rId20" Type="http://schemas.openxmlformats.org/officeDocument/2006/relationships/image" Target="../media/image30.jp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14.sv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5"/>
          <p:cNvSpPr/>
          <p:nvPr/>
        </p:nvSpPr>
        <p:spPr>
          <a:xfrm>
            <a:off x="376175" y="410450"/>
            <a:ext cx="1844400" cy="1506000"/>
          </a:xfrm>
          <a:prstGeom prst="ellipse">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txBox="1">
            <a:spLocks noGrp="1"/>
          </p:cNvSpPr>
          <p:nvPr>
            <p:ph type="ctrTitle"/>
          </p:nvPr>
        </p:nvSpPr>
        <p:spPr>
          <a:xfrm>
            <a:off x="2220575" y="1719237"/>
            <a:ext cx="6042000" cy="87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 dirty="0"/>
              <a:t>The Decisional </a:t>
            </a:r>
            <a:r>
              <a:rPr lang="fr" sz="4000" dirty="0"/>
              <a:t>Project</a:t>
            </a:r>
            <a:endParaRPr dirty="0"/>
          </a:p>
        </p:txBody>
      </p:sp>
      <p:sp>
        <p:nvSpPr>
          <p:cNvPr id="547" name="Google Shape;547;p25"/>
          <p:cNvSpPr txBox="1">
            <a:spLocks noGrp="1"/>
          </p:cNvSpPr>
          <p:nvPr>
            <p:ph type="subTitle" idx="1"/>
          </p:nvPr>
        </p:nvSpPr>
        <p:spPr>
          <a:xfrm>
            <a:off x="2245368" y="2536978"/>
            <a:ext cx="4990800" cy="42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fr" sz="1800" dirty="0"/>
              <a:t>Data Warehousing System for Music Analysis</a:t>
            </a:r>
            <a:endParaRPr sz="1800" dirty="0"/>
          </a:p>
        </p:txBody>
      </p:sp>
      <p:pic>
        <p:nvPicPr>
          <p:cNvPr id="548" name="Google Shape;548;p25" descr="Image result for universite franÃ§ois rabelais"/>
          <p:cNvPicPr preferRelativeResize="0"/>
          <p:nvPr/>
        </p:nvPicPr>
        <p:blipFill rotWithShape="1">
          <a:blip r:embed="rId3">
            <a:alphaModFix/>
          </a:blip>
          <a:srcRect/>
          <a:stretch/>
        </p:blipFill>
        <p:spPr>
          <a:xfrm>
            <a:off x="735750" y="773013"/>
            <a:ext cx="1125250" cy="780875"/>
          </a:xfrm>
          <a:prstGeom prst="rect">
            <a:avLst/>
          </a:prstGeom>
          <a:noFill/>
          <a:ln>
            <a:noFill/>
          </a:ln>
        </p:spPr>
      </p:pic>
      <p:sp>
        <p:nvSpPr>
          <p:cNvPr id="549" name="Google Shape;549;p25"/>
          <p:cNvSpPr txBox="1"/>
          <p:nvPr/>
        </p:nvSpPr>
        <p:spPr>
          <a:xfrm>
            <a:off x="2842054" y="4740182"/>
            <a:ext cx="379742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200" b="0" i="0" u="none" strike="noStrike" cap="none">
                <a:solidFill>
                  <a:schemeClr val="lt1"/>
                </a:solidFill>
                <a:latin typeface="Arial"/>
                <a:ea typeface="Arial"/>
                <a:cs typeface="Arial"/>
                <a:sym typeface="Arial"/>
              </a:rPr>
              <a:t>Master of </a:t>
            </a:r>
            <a:r>
              <a:rPr lang="fr" sz="1200">
                <a:solidFill>
                  <a:schemeClr val="lt1"/>
                </a:solidFill>
              </a:rPr>
              <a:t>B</a:t>
            </a:r>
            <a:r>
              <a:rPr lang="fr" sz="1200" b="0" i="0" u="none" strike="noStrike" cap="none">
                <a:solidFill>
                  <a:schemeClr val="lt1"/>
                </a:solidFill>
                <a:latin typeface="Arial"/>
                <a:ea typeface="Arial"/>
                <a:cs typeface="Arial"/>
                <a:sym typeface="Arial"/>
              </a:rPr>
              <a:t>ig </a:t>
            </a:r>
            <a:r>
              <a:rPr lang="fr" sz="1200">
                <a:solidFill>
                  <a:schemeClr val="lt1"/>
                </a:solidFill>
              </a:rPr>
              <a:t>D</a:t>
            </a:r>
            <a:r>
              <a:rPr lang="fr" sz="1200" b="0" i="0" u="none" strike="noStrike" cap="none">
                <a:solidFill>
                  <a:schemeClr val="lt1"/>
                </a:solidFill>
                <a:latin typeface="Arial"/>
                <a:ea typeface="Arial"/>
                <a:cs typeface="Arial"/>
                <a:sym typeface="Arial"/>
              </a:rPr>
              <a:t>ata </a:t>
            </a:r>
            <a:r>
              <a:rPr lang="fr" sz="1200">
                <a:solidFill>
                  <a:schemeClr val="lt1"/>
                </a:solidFill>
              </a:rPr>
              <a:t>M</a:t>
            </a:r>
            <a:r>
              <a:rPr lang="fr" sz="1200" b="0" i="0" u="none" strike="noStrike" cap="none">
                <a:solidFill>
                  <a:schemeClr val="lt1"/>
                </a:solidFill>
                <a:latin typeface="Arial"/>
                <a:ea typeface="Arial"/>
                <a:cs typeface="Arial"/>
                <a:sym typeface="Arial"/>
              </a:rPr>
              <a:t>anagement and </a:t>
            </a:r>
            <a:r>
              <a:rPr lang="fr" sz="1200">
                <a:solidFill>
                  <a:schemeClr val="lt1"/>
                </a:solidFill>
              </a:rPr>
              <a:t>A</a:t>
            </a:r>
            <a:r>
              <a:rPr lang="fr" sz="1200" b="0" i="0" u="none" strike="noStrike" cap="none">
                <a:solidFill>
                  <a:schemeClr val="lt1"/>
                </a:solidFill>
                <a:latin typeface="Arial"/>
                <a:ea typeface="Arial"/>
                <a:cs typeface="Arial"/>
                <a:sym typeface="Arial"/>
              </a:rPr>
              <a:t>nalytics</a:t>
            </a:r>
            <a:endParaRPr/>
          </a:p>
        </p:txBody>
      </p:sp>
      <p:sp>
        <p:nvSpPr>
          <p:cNvPr id="550" name="Google Shape;550;p25"/>
          <p:cNvSpPr txBox="1"/>
          <p:nvPr/>
        </p:nvSpPr>
        <p:spPr>
          <a:xfrm>
            <a:off x="143504" y="3539853"/>
            <a:ext cx="2698550"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1" i="0" u="none" strike="noStrike" cap="none" dirty="0">
                <a:solidFill>
                  <a:schemeClr val="lt1"/>
                </a:solidFill>
                <a:latin typeface="Arial"/>
                <a:ea typeface="Arial"/>
                <a:cs typeface="Arial"/>
                <a:sym typeface="Arial"/>
              </a:rPr>
              <a:t>Students:</a:t>
            </a:r>
            <a:endParaRPr dirty="0"/>
          </a:p>
          <a:p>
            <a:pPr marL="0" marR="0" lvl="0" indent="0" algn="l" rtl="0">
              <a:lnSpc>
                <a:spcPct val="100000"/>
              </a:lnSpc>
              <a:spcBef>
                <a:spcPts val="0"/>
              </a:spcBef>
              <a:spcAft>
                <a:spcPts val="0"/>
              </a:spcAft>
              <a:buNone/>
            </a:pPr>
            <a:r>
              <a:rPr lang="fr" sz="1600" dirty="0">
                <a:solidFill>
                  <a:schemeClr val="lt1"/>
                </a:solidFill>
                <a:latin typeface="Nunito"/>
                <a:ea typeface="Nunito"/>
                <a:cs typeface="Nunito"/>
                <a:sym typeface="Nunito"/>
              </a:rPr>
              <a:t>Akaichi Ines </a:t>
            </a:r>
            <a:endParaRPr sz="1600" dirty="0">
              <a:solidFill>
                <a:schemeClr val="lt1"/>
              </a:solidFill>
              <a:latin typeface="Nunito"/>
              <a:ea typeface="Nunito"/>
              <a:cs typeface="Nunito"/>
              <a:sym typeface="Nunito"/>
            </a:endParaRPr>
          </a:p>
          <a:p>
            <a:pPr marL="0" lvl="0" indent="0" algn="l" rtl="0">
              <a:spcBef>
                <a:spcPts val="0"/>
              </a:spcBef>
              <a:spcAft>
                <a:spcPts val="0"/>
              </a:spcAft>
              <a:buNone/>
            </a:pPr>
            <a:r>
              <a:rPr lang="fr" sz="1600" dirty="0">
                <a:solidFill>
                  <a:schemeClr val="lt1"/>
                </a:solidFill>
                <a:latin typeface="Nunito"/>
                <a:ea typeface="Nunito"/>
                <a:cs typeface="Nunito"/>
                <a:sym typeface="Nunito"/>
              </a:rPr>
              <a:t>Cissé Ismaila</a:t>
            </a:r>
            <a:endParaRPr sz="1600" dirty="0">
              <a:solidFill>
                <a:schemeClr val="lt1"/>
              </a:solidFill>
              <a:latin typeface="Nunito"/>
              <a:ea typeface="Nunito"/>
              <a:cs typeface="Nunito"/>
              <a:sym typeface="Nunito"/>
            </a:endParaRPr>
          </a:p>
          <a:p>
            <a:pPr marL="0" lvl="0" indent="0" algn="l" rtl="0">
              <a:spcBef>
                <a:spcPts val="0"/>
              </a:spcBef>
              <a:spcAft>
                <a:spcPts val="0"/>
              </a:spcAft>
              <a:buNone/>
            </a:pPr>
            <a:r>
              <a:rPr lang="fr" sz="1600" dirty="0">
                <a:solidFill>
                  <a:schemeClr val="lt1"/>
                </a:solidFill>
                <a:latin typeface="Nunito"/>
                <a:ea typeface="Nunito"/>
                <a:cs typeface="Nunito"/>
                <a:sym typeface="Nunito"/>
              </a:rPr>
              <a:t>de Saint Ceran Louis</a:t>
            </a:r>
            <a:endParaRPr sz="1600" dirty="0">
              <a:solidFill>
                <a:schemeClr val="lt1"/>
              </a:solidFill>
              <a:latin typeface="Nunito"/>
              <a:ea typeface="Nunito"/>
              <a:cs typeface="Nunito"/>
              <a:sym typeface="Nunito"/>
            </a:endParaRPr>
          </a:p>
          <a:p>
            <a:pPr marL="0" lvl="0" indent="0" algn="l" rtl="0">
              <a:spcBef>
                <a:spcPts val="0"/>
              </a:spcBef>
              <a:spcAft>
                <a:spcPts val="0"/>
              </a:spcAft>
              <a:buNone/>
            </a:pPr>
            <a:r>
              <a:rPr lang="fr" sz="1600" dirty="0">
                <a:solidFill>
                  <a:schemeClr val="lt1"/>
                </a:solidFill>
                <a:latin typeface="Nunito"/>
                <a:ea typeface="Nunito"/>
                <a:cs typeface="Nunito"/>
                <a:sym typeface="Nunito"/>
              </a:rPr>
              <a:t>Nascimento Filho Jessé F.</a:t>
            </a:r>
            <a:endParaRPr dirty="0">
              <a:solidFill>
                <a:schemeClr val="lt1"/>
              </a:solidFill>
            </a:endParaRPr>
          </a:p>
        </p:txBody>
      </p:sp>
      <p:sp>
        <p:nvSpPr>
          <p:cNvPr id="551" name="Google Shape;551;p25"/>
          <p:cNvSpPr txBox="1"/>
          <p:nvPr/>
        </p:nvSpPr>
        <p:spPr>
          <a:xfrm>
            <a:off x="6982450" y="3606198"/>
            <a:ext cx="1783200" cy="99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1" i="0" u="none" strike="noStrike" cap="none">
                <a:solidFill>
                  <a:schemeClr val="lt1"/>
                </a:solidFill>
                <a:latin typeface="Arial"/>
                <a:ea typeface="Arial"/>
                <a:cs typeface="Arial"/>
                <a:sym typeface="Arial"/>
              </a:rPr>
              <a:t>Tutors:</a:t>
            </a:r>
            <a:endParaRPr/>
          </a:p>
          <a:p>
            <a:pPr marL="0" marR="0" lvl="0" indent="0" algn="l" rtl="0">
              <a:lnSpc>
                <a:spcPct val="100000"/>
              </a:lnSpc>
              <a:spcBef>
                <a:spcPts val="0"/>
              </a:spcBef>
              <a:spcAft>
                <a:spcPts val="0"/>
              </a:spcAft>
              <a:buNone/>
            </a:pPr>
            <a:r>
              <a:rPr lang="fr" sz="1400" b="0" i="0" u="none" strike="noStrike" cap="none">
                <a:solidFill>
                  <a:schemeClr val="lt1"/>
                </a:solidFill>
                <a:latin typeface="Arial"/>
                <a:ea typeface="Arial"/>
                <a:cs typeface="Arial"/>
                <a:sym typeface="Arial"/>
              </a:rPr>
              <a:t>Veronika Peralta</a:t>
            </a:r>
            <a:endParaRPr/>
          </a:p>
          <a:p>
            <a:pPr marL="0" marR="0" lvl="0" indent="0" algn="l" rtl="0">
              <a:lnSpc>
                <a:spcPct val="100000"/>
              </a:lnSpc>
              <a:spcBef>
                <a:spcPts val="0"/>
              </a:spcBef>
              <a:spcAft>
                <a:spcPts val="0"/>
              </a:spcAft>
              <a:buNone/>
            </a:pPr>
            <a:r>
              <a:rPr lang="fr" sz="1400" b="0" i="0" u="none" strike="noStrike" cap="none">
                <a:solidFill>
                  <a:schemeClr val="lt1"/>
                </a:solidFill>
                <a:latin typeface="Arial"/>
                <a:ea typeface="Arial"/>
                <a:cs typeface="Arial"/>
                <a:sym typeface="Arial"/>
              </a:rPr>
              <a:t>Christine Farmer</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fr">
                <a:solidFill>
                  <a:schemeClr val="lt1"/>
                </a:solidFill>
              </a:rPr>
              <a:t>Marcel Patrick</a:t>
            </a:r>
            <a:endParaRPr>
              <a:solidFill>
                <a:schemeClr val="lt1"/>
              </a:solidFill>
            </a:endParaRPr>
          </a:p>
        </p:txBody>
      </p:sp>
      <p:sp>
        <p:nvSpPr>
          <p:cNvPr id="552" name="Google Shape;552;p2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fr"/>
              <a:t>10</a:t>
            </a:fld>
            <a:endParaRPr/>
          </a:p>
        </p:txBody>
      </p:sp>
      <p:sp>
        <p:nvSpPr>
          <p:cNvPr id="643" name="Google Shape;643;p33"/>
          <p:cNvSpPr/>
          <p:nvPr/>
        </p:nvSpPr>
        <p:spPr>
          <a:xfrm>
            <a:off x="0" y="282476"/>
            <a:ext cx="1891909" cy="640459"/>
          </a:xfrm>
          <a:prstGeom prst="homePlate">
            <a:avLst>
              <a:gd name="adj" fmla="val 50000"/>
            </a:avLst>
          </a:prstGeom>
          <a:solidFill>
            <a:srgbClr val="2E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fr">
                <a:solidFill>
                  <a:schemeClr val="lt1"/>
                </a:solidFill>
              </a:rPr>
              <a:t>ETL Process</a:t>
            </a:r>
            <a:endParaRPr/>
          </a:p>
        </p:txBody>
      </p:sp>
      <p:sp>
        <p:nvSpPr>
          <p:cNvPr id="644" name="Google Shape;644;p33"/>
          <p:cNvSpPr/>
          <p:nvPr/>
        </p:nvSpPr>
        <p:spPr>
          <a:xfrm>
            <a:off x="470215" y="1260998"/>
            <a:ext cx="1656926" cy="1421905"/>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pic>
        <p:nvPicPr>
          <p:cNvPr id="645" name="Google Shape;645;p33"/>
          <p:cNvPicPr preferRelativeResize="0"/>
          <p:nvPr/>
        </p:nvPicPr>
        <p:blipFill rotWithShape="1">
          <a:blip r:embed="rId3">
            <a:alphaModFix/>
          </a:blip>
          <a:srcRect/>
          <a:stretch/>
        </p:blipFill>
        <p:spPr>
          <a:xfrm>
            <a:off x="1023049" y="1516577"/>
            <a:ext cx="568480" cy="568480"/>
          </a:xfrm>
          <a:prstGeom prst="rect">
            <a:avLst/>
          </a:prstGeom>
          <a:noFill/>
          <a:ln>
            <a:noFill/>
          </a:ln>
        </p:spPr>
      </p:pic>
      <p:cxnSp>
        <p:nvCxnSpPr>
          <p:cNvPr id="646" name="Google Shape;646;p33"/>
          <p:cNvCxnSpPr/>
          <p:nvPr/>
        </p:nvCxnSpPr>
        <p:spPr>
          <a:xfrm>
            <a:off x="2127141" y="1600938"/>
            <a:ext cx="776700" cy="0"/>
          </a:xfrm>
          <a:prstGeom prst="straightConnector1">
            <a:avLst/>
          </a:prstGeom>
          <a:noFill/>
          <a:ln w="9525" cap="flat" cmpd="sng">
            <a:solidFill>
              <a:srgbClr val="076173"/>
            </a:solidFill>
            <a:prstDash val="solid"/>
            <a:round/>
            <a:headEnd type="none" w="sm" len="sm"/>
            <a:tailEnd type="none" w="sm" len="sm"/>
          </a:ln>
          <a:effectLst>
            <a:outerShdw blurRad="50800" dist="38100" dir="2700000" algn="tl" rotWithShape="0">
              <a:srgbClr val="000000">
                <a:alpha val="40000"/>
              </a:srgbClr>
            </a:outerShdw>
          </a:effectLst>
        </p:spPr>
      </p:cxnSp>
      <p:sp>
        <p:nvSpPr>
          <p:cNvPr id="647" name="Google Shape;647;p33"/>
          <p:cNvSpPr/>
          <p:nvPr/>
        </p:nvSpPr>
        <p:spPr>
          <a:xfrm>
            <a:off x="2903841" y="1532241"/>
            <a:ext cx="135925" cy="127759"/>
          </a:xfrm>
          <a:prstGeom prst="ellipse">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sp>
        <p:nvSpPr>
          <p:cNvPr id="648" name="Google Shape;648;p33"/>
          <p:cNvSpPr txBox="1"/>
          <p:nvPr/>
        </p:nvSpPr>
        <p:spPr>
          <a:xfrm>
            <a:off x="3135397" y="1442230"/>
            <a:ext cx="203216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400" b="0" i="0" u="none" strike="noStrike" cap="none">
                <a:solidFill>
                  <a:srgbClr val="426C6C"/>
                </a:solidFill>
                <a:latin typeface="Arial"/>
                <a:ea typeface="Arial"/>
                <a:cs typeface="Arial"/>
                <a:sym typeface="Arial"/>
              </a:rPr>
              <a:t>Search (q)</a:t>
            </a:r>
            <a:endParaRPr/>
          </a:p>
        </p:txBody>
      </p:sp>
      <p:cxnSp>
        <p:nvCxnSpPr>
          <p:cNvPr id="649" name="Google Shape;649;p33"/>
          <p:cNvCxnSpPr/>
          <p:nvPr/>
        </p:nvCxnSpPr>
        <p:spPr>
          <a:xfrm>
            <a:off x="2421928" y="1596119"/>
            <a:ext cx="0" cy="751665"/>
          </a:xfrm>
          <a:prstGeom prst="straightConnector1">
            <a:avLst/>
          </a:prstGeom>
          <a:noFill/>
          <a:ln w="9525" cap="flat" cmpd="sng">
            <a:solidFill>
              <a:srgbClr val="076173"/>
            </a:solidFill>
            <a:prstDash val="solid"/>
            <a:round/>
            <a:headEnd type="none" w="sm" len="sm"/>
            <a:tailEnd type="none" w="sm" len="sm"/>
          </a:ln>
          <a:effectLst>
            <a:outerShdw blurRad="50800" dist="38100" dir="2700000" algn="tl" rotWithShape="0">
              <a:srgbClr val="000000">
                <a:alpha val="40000"/>
              </a:srgbClr>
            </a:outerShdw>
          </a:effectLst>
        </p:spPr>
      </p:cxnSp>
      <p:cxnSp>
        <p:nvCxnSpPr>
          <p:cNvPr id="650" name="Google Shape;650;p33"/>
          <p:cNvCxnSpPr/>
          <p:nvPr/>
        </p:nvCxnSpPr>
        <p:spPr>
          <a:xfrm>
            <a:off x="2421928" y="2347784"/>
            <a:ext cx="485264" cy="0"/>
          </a:xfrm>
          <a:prstGeom prst="straightConnector1">
            <a:avLst/>
          </a:prstGeom>
          <a:noFill/>
          <a:ln w="9525" cap="flat" cmpd="sng">
            <a:solidFill>
              <a:srgbClr val="076173"/>
            </a:solidFill>
            <a:prstDash val="solid"/>
            <a:round/>
            <a:headEnd type="none" w="sm" len="sm"/>
            <a:tailEnd type="none" w="sm" len="sm"/>
          </a:ln>
          <a:effectLst>
            <a:outerShdw blurRad="50800" dist="38100" dir="2700000" algn="tl" rotWithShape="0">
              <a:srgbClr val="000000">
                <a:alpha val="40000"/>
              </a:srgbClr>
            </a:outerShdw>
          </a:effectLst>
        </p:spPr>
      </p:cxnSp>
      <p:sp>
        <p:nvSpPr>
          <p:cNvPr id="651" name="Google Shape;651;p33"/>
          <p:cNvSpPr/>
          <p:nvPr/>
        </p:nvSpPr>
        <p:spPr>
          <a:xfrm>
            <a:off x="2907192" y="2279087"/>
            <a:ext cx="135925" cy="127759"/>
          </a:xfrm>
          <a:prstGeom prst="ellipse">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sp>
        <p:nvSpPr>
          <p:cNvPr id="652" name="Google Shape;652;p33"/>
          <p:cNvSpPr txBox="1"/>
          <p:nvPr/>
        </p:nvSpPr>
        <p:spPr>
          <a:xfrm>
            <a:off x="3126784" y="2189077"/>
            <a:ext cx="195184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400" b="0" i="0" u="none" strike="noStrike" cap="none">
                <a:solidFill>
                  <a:srgbClr val="426C6C"/>
                </a:solidFill>
                <a:latin typeface="Arial"/>
                <a:ea typeface="Arial"/>
                <a:cs typeface="Arial"/>
                <a:sym typeface="Arial"/>
              </a:rPr>
              <a:t>Artist (id spotify)</a:t>
            </a:r>
            <a:endParaRPr/>
          </a:p>
        </p:txBody>
      </p:sp>
      <p:sp>
        <p:nvSpPr>
          <p:cNvPr id="653" name="Google Shape;653;p33"/>
          <p:cNvSpPr txBox="1"/>
          <p:nvPr/>
        </p:nvSpPr>
        <p:spPr>
          <a:xfrm>
            <a:off x="758429" y="2114422"/>
            <a:ext cx="121891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400" b="0" i="0" u="none" strike="noStrike" cap="none">
                <a:solidFill>
                  <a:srgbClr val="426C6C"/>
                </a:solidFill>
                <a:latin typeface="Arial"/>
                <a:ea typeface="Arial"/>
                <a:cs typeface="Arial"/>
                <a:sym typeface="Arial"/>
              </a:rPr>
              <a:t>Spotify API</a:t>
            </a:r>
            <a:endParaRPr/>
          </a:p>
        </p:txBody>
      </p:sp>
      <p:cxnSp>
        <p:nvCxnSpPr>
          <p:cNvPr id="654" name="Google Shape;654;p33"/>
          <p:cNvCxnSpPr/>
          <p:nvPr/>
        </p:nvCxnSpPr>
        <p:spPr>
          <a:xfrm>
            <a:off x="4633787" y="1596120"/>
            <a:ext cx="936803" cy="0"/>
          </a:xfrm>
          <a:prstGeom prst="straightConnector1">
            <a:avLst/>
          </a:prstGeom>
          <a:noFill/>
          <a:ln w="9525" cap="flat" cmpd="sng">
            <a:solidFill>
              <a:srgbClr val="076173"/>
            </a:solidFill>
            <a:prstDash val="solid"/>
            <a:round/>
            <a:headEnd type="none" w="sm" len="sm"/>
            <a:tailEnd type="triangle" w="med" len="med"/>
          </a:ln>
          <a:effectLst>
            <a:outerShdw blurRad="50800" dist="38100" dir="2700000" algn="tl" rotWithShape="0">
              <a:srgbClr val="000000">
                <a:alpha val="40000"/>
              </a:srgbClr>
            </a:outerShdw>
          </a:effectLst>
        </p:spPr>
      </p:cxnSp>
      <p:sp>
        <p:nvSpPr>
          <p:cNvPr id="655" name="Google Shape;655;p33"/>
          <p:cNvSpPr/>
          <p:nvPr/>
        </p:nvSpPr>
        <p:spPr>
          <a:xfrm>
            <a:off x="5730643" y="1369133"/>
            <a:ext cx="2761018" cy="45397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sp>
        <p:nvSpPr>
          <p:cNvPr id="656" name="Google Shape;656;p33"/>
          <p:cNvSpPr/>
          <p:nvPr/>
        </p:nvSpPr>
        <p:spPr>
          <a:xfrm>
            <a:off x="5730643" y="2131553"/>
            <a:ext cx="2761012" cy="45397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cxnSp>
        <p:nvCxnSpPr>
          <p:cNvPr id="657" name="Google Shape;657;p33"/>
          <p:cNvCxnSpPr/>
          <p:nvPr/>
        </p:nvCxnSpPr>
        <p:spPr>
          <a:xfrm rot="10800000" flipH="1">
            <a:off x="4633787" y="2342683"/>
            <a:ext cx="928413" cy="282"/>
          </a:xfrm>
          <a:prstGeom prst="straightConnector1">
            <a:avLst/>
          </a:prstGeom>
          <a:noFill/>
          <a:ln w="9525" cap="flat" cmpd="sng">
            <a:solidFill>
              <a:srgbClr val="076173"/>
            </a:solidFill>
            <a:prstDash val="solid"/>
            <a:round/>
            <a:headEnd type="none" w="sm" len="sm"/>
            <a:tailEnd type="triangle" w="med" len="med"/>
          </a:ln>
          <a:effectLst>
            <a:outerShdw blurRad="50800" dist="38100" dir="2700000" algn="tl" rotWithShape="0">
              <a:srgbClr val="000000">
                <a:alpha val="40000"/>
              </a:srgbClr>
            </a:outerShdw>
          </a:effectLst>
        </p:spPr>
      </p:cxnSp>
      <p:sp>
        <p:nvSpPr>
          <p:cNvPr id="658" name="Google Shape;658;p33"/>
          <p:cNvSpPr/>
          <p:nvPr/>
        </p:nvSpPr>
        <p:spPr>
          <a:xfrm>
            <a:off x="486747" y="3275623"/>
            <a:ext cx="1656926" cy="1421905"/>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pic>
        <p:nvPicPr>
          <p:cNvPr id="659" name="Google Shape;659;p33"/>
          <p:cNvPicPr preferRelativeResize="0"/>
          <p:nvPr/>
        </p:nvPicPr>
        <p:blipFill rotWithShape="1">
          <a:blip r:embed="rId4">
            <a:alphaModFix/>
          </a:blip>
          <a:srcRect/>
          <a:stretch/>
        </p:blipFill>
        <p:spPr>
          <a:xfrm>
            <a:off x="1020553" y="3536327"/>
            <a:ext cx="560556" cy="560556"/>
          </a:xfrm>
          <a:prstGeom prst="rect">
            <a:avLst/>
          </a:prstGeom>
          <a:noFill/>
          <a:ln>
            <a:noFill/>
          </a:ln>
        </p:spPr>
      </p:pic>
      <p:sp>
        <p:nvSpPr>
          <p:cNvPr id="660" name="Google Shape;660;p33"/>
          <p:cNvSpPr txBox="1"/>
          <p:nvPr/>
        </p:nvSpPr>
        <p:spPr>
          <a:xfrm>
            <a:off x="705751" y="4189233"/>
            <a:ext cx="121891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400" b="0" i="0" u="none" strike="noStrike" cap="none">
                <a:solidFill>
                  <a:srgbClr val="426C6C"/>
                </a:solidFill>
                <a:latin typeface="Arial"/>
                <a:ea typeface="Arial"/>
                <a:cs typeface="Arial"/>
                <a:sym typeface="Arial"/>
              </a:rPr>
              <a:t>Music Brainz</a:t>
            </a:r>
            <a:endParaRPr sz="1400" b="0" i="0" u="none" strike="noStrike" cap="none">
              <a:solidFill>
                <a:srgbClr val="426C6C"/>
              </a:solidFill>
              <a:latin typeface="Arial"/>
              <a:ea typeface="Arial"/>
              <a:cs typeface="Arial"/>
              <a:sym typeface="Arial"/>
            </a:endParaRPr>
          </a:p>
        </p:txBody>
      </p:sp>
      <p:sp>
        <p:nvSpPr>
          <p:cNvPr id="661" name="Google Shape;661;p33"/>
          <p:cNvSpPr/>
          <p:nvPr/>
        </p:nvSpPr>
        <p:spPr>
          <a:xfrm>
            <a:off x="6288875" y="1447050"/>
            <a:ext cx="195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a:solidFill>
                  <a:srgbClr val="FB0803"/>
                </a:solidFill>
              </a:rPr>
              <a:t>D</a:t>
            </a:r>
            <a:r>
              <a:rPr lang="fr" sz="1400" b="0" i="0" u="none" strike="noStrike" cap="none">
                <a:solidFill>
                  <a:srgbClr val="FB0803"/>
                </a:solidFill>
                <a:latin typeface="Arial"/>
                <a:ea typeface="Arial"/>
                <a:cs typeface="Arial"/>
                <a:sym typeface="Arial"/>
              </a:rPr>
              <a:t>ata </a:t>
            </a:r>
            <a:r>
              <a:rPr lang="fr">
                <a:solidFill>
                  <a:srgbClr val="FB0803"/>
                </a:solidFill>
              </a:rPr>
              <a:t>inconsistency</a:t>
            </a:r>
            <a:endParaRPr/>
          </a:p>
        </p:txBody>
      </p:sp>
      <p:cxnSp>
        <p:nvCxnSpPr>
          <p:cNvPr id="662" name="Google Shape;662;p33"/>
          <p:cNvCxnSpPr/>
          <p:nvPr/>
        </p:nvCxnSpPr>
        <p:spPr>
          <a:xfrm rot="10800000">
            <a:off x="1291709" y="2737086"/>
            <a:ext cx="1" cy="445926"/>
          </a:xfrm>
          <a:prstGeom prst="straightConnector1">
            <a:avLst/>
          </a:prstGeom>
          <a:noFill/>
          <a:ln w="9525" cap="flat" cmpd="sng">
            <a:solidFill>
              <a:srgbClr val="076173"/>
            </a:solidFill>
            <a:prstDash val="solid"/>
            <a:round/>
            <a:headEnd type="none" w="sm" len="sm"/>
            <a:tailEnd type="triangle" w="med" len="med"/>
          </a:ln>
          <a:effectLst>
            <a:outerShdw blurRad="50800" dist="38100" dir="2700000" algn="tl" rotWithShape="0">
              <a:srgbClr val="000000">
                <a:alpha val="40000"/>
              </a:srgbClr>
            </a:outerShdw>
          </a:effectLst>
        </p:spPr>
      </p:cxnSp>
      <p:sp>
        <p:nvSpPr>
          <p:cNvPr id="663" name="Google Shape;663;p33"/>
          <p:cNvSpPr/>
          <p:nvPr/>
        </p:nvSpPr>
        <p:spPr>
          <a:xfrm>
            <a:off x="2677479" y="3275623"/>
            <a:ext cx="1656926" cy="1421905"/>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sp>
        <p:nvSpPr>
          <p:cNvPr id="664" name="Google Shape;664;p33"/>
          <p:cNvSpPr txBox="1"/>
          <p:nvPr/>
        </p:nvSpPr>
        <p:spPr>
          <a:xfrm>
            <a:off x="3192048" y="4189233"/>
            <a:ext cx="75376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400" b="0" i="0" u="none" strike="noStrike" cap="none">
                <a:solidFill>
                  <a:srgbClr val="426C6C"/>
                </a:solidFill>
                <a:latin typeface="Arial"/>
                <a:ea typeface="Arial"/>
                <a:cs typeface="Arial"/>
                <a:sym typeface="Arial"/>
              </a:rPr>
              <a:t>Kaggle</a:t>
            </a:r>
            <a:endParaRPr/>
          </a:p>
        </p:txBody>
      </p:sp>
      <p:pic>
        <p:nvPicPr>
          <p:cNvPr id="665" name="Google Shape;665;p33"/>
          <p:cNvPicPr preferRelativeResize="0"/>
          <p:nvPr/>
        </p:nvPicPr>
        <p:blipFill rotWithShape="1">
          <a:blip r:embed="rId5">
            <a:alphaModFix/>
          </a:blip>
          <a:srcRect/>
          <a:stretch/>
        </p:blipFill>
        <p:spPr>
          <a:xfrm>
            <a:off x="3248701" y="3548774"/>
            <a:ext cx="640459" cy="640459"/>
          </a:xfrm>
          <a:prstGeom prst="rect">
            <a:avLst/>
          </a:prstGeom>
          <a:noFill/>
          <a:ln>
            <a:noFill/>
          </a:ln>
        </p:spPr>
      </p:pic>
      <p:cxnSp>
        <p:nvCxnSpPr>
          <p:cNvPr id="666" name="Google Shape;666;p33"/>
          <p:cNvCxnSpPr/>
          <p:nvPr/>
        </p:nvCxnSpPr>
        <p:spPr>
          <a:xfrm rot="10800000">
            <a:off x="3532312" y="2732301"/>
            <a:ext cx="1" cy="445926"/>
          </a:xfrm>
          <a:prstGeom prst="straightConnector1">
            <a:avLst/>
          </a:prstGeom>
          <a:noFill/>
          <a:ln w="9525" cap="flat" cmpd="sng">
            <a:solidFill>
              <a:srgbClr val="076173"/>
            </a:solidFill>
            <a:prstDash val="solid"/>
            <a:round/>
            <a:headEnd type="none" w="sm" len="sm"/>
            <a:tailEnd type="triangle" w="med" len="med"/>
          </a:ln>
          <a:effectLst>
            <a:outerShdw blurRad="50800" dist="38100" dir="2700000" algn="tl" rotWithShape="0">
              <a:srgbClr val="000000">
                <a:alpha val="40000"/>
              </a:srgbClr>
            </a:outerShdw>
          </a:effectLst>
        </p:spPr>
      </p:cxnSp>
      <p:sp>
        <p:nvSpPr>
          <p:cNvPr id="667" name="Google Shape;667;p33"/>
          <p:cNvSpPr/>
          <p:nvPr/>
        </p:nvSpPr>
        <p:spPr>
          <a:xfrm>
            <a:off x="5725861" y="2204649"/>
            <a:ext cx="277057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400" b="0" i="0" u="none" strike="noStrike" cap="none">
                <a:solidFill>
                  <a:srgbClr val="FB0803"/>
                </a:solidFill>
                <a:latin typeface="Arial"/>
                <a:ea typeface="Arial"/>
                <a:cs typeface="Arial"/>
                <a:sym typeface="Arial"/>
              </a:rPr>
              <a:t>Correction of  data inconsistency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fade">
                                      <p:cBhvr>
                                        <p:cTn id="7" dur="500"/>
                                        <p:tgtEl>
                                          <p:spTgt spid="646"/>
                                        </p:tgtEl>
                                      </p:cBhvr>
                                    </p:animEffect>
                                  </p:childTnLst>
                                </p:cTn>
                              </p:par>
                              <p:par>
                                <p:cTn id="8" presetID="10" presetClass="entr" presetSubtype="0" fill="hold" nodeType="withEffect">
                                  <p:stCondLst>
                                    <p:cond delay="0"/>
                                  </p:stCondLst>
                                  <p:childTnLst>
                                    <p:set>
                                      <p:cBhvr>
                                        <p:cTn id="9" dur="1" fill="hold">
                                          <p:stCondLst>
                                            <p:cond delay="0"/>
                                          </p:stCondLst>
                                        </p:cTn>
                                        <p:tgtEl>
                                          <p:spTgt spid="647"/>
                                        </p:tgtEl>
                                        <p:attrNameLst>
                                          <p:attrName>style.visibility</p:attrName>
                                        </p:attrNameLst>
                                      </p:cBhvr>
                                      <p:to>
                                        <p:strVal val="visible"/>
                                      </p:to>
                                    </p:set>
                                    <p:animEffect transition="in" filter="fade">
                                      <p:cBhvr>
                                        <p:cTn id="10" dur="500"/>
                                        <p:tgtEl>
                                          <p:spTgt spid="6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8"/>
                                        </p:tgtEl>
                                        <p:attrNameLst>
                                          <p:attrName>style.visibility</p:attrName>
                                        </p:attrNameLst>
                                      </p:cBhvr>
                                      <p:to>
                                        <p:strVal val="visible"/>
                                      </p:to>
                                    </p:set>
                                    <p:animEffect transition="in" filter="fade">
                                      <p:cBhvr>
                                        <p:cTn id="15" dur="500"/>
                                        <p:tgtEl>
                                          <p:spTgt spid="6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54"/>
                                        </p:tgtEl>
                                        <p:attrNameLst>
                                          <p:attrName>style.visibility</p:attrName>
                                        </p:attrNameLst>
                                      </p:cBhvr>
                                      <p:to>
                                        <p:strVal val="visible"/>
                                      </p:to>
                                    </p:set>
                                    <p:animEffect transition="in" filter="fade">
                                      <p:cBhvr>
                                        <p:cTn id="20" dur="500"/>
                                        <p:tgtEl>
                                          <p:spTgt spid="6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55"/>
                                        </p:tgtEl>
                                        <p:attrNameLst>
                                          <p:attrName>style.visibility</p:attrName>
                                        </p:attrNameLst>
                                      </p:cBhvr>
                                      <p:to>
                                        <p:strVal val="visible"/>
                                      </p:to>
                                    </p:set>
                                    <p:animEffect transition="in" filter="fade">
                                      <p:cBhvr>
                                        <p:cTn id="25" dur="500"/>
                                        <p:tgtEl>
                                          <p:spTgt spid="655"/>
                                        </p:tgtEl>
                                      </p:cBhvr>
                                    </p:animEffect>
                                  </p:childTnLst>
                                </p:cTn>
                              </p:par>
                              <p:par>
                                <p:cTn id="26" presetID="10" presetClass="entr" presetSubtype="0" fill="hold" nodeType="withEffect">
                                  <p:stCondLst>
                                    <p:cond delay="0"/>
                                  </p:stCondLst>
                                  <p:childTnLst>
                                    <p:set>
                                      <p:cBhvr>
                                        <p:cTn id="27" dur="1" fill="hold">
                                          <p:stCondLst>
                                            <p:cond delay="0"/>
                                          </p:stCondLst>
                                        </p:cTn>
                                        <p:tgtEl>
                                          <p:spTgt spid="661"/>
                                        </p:tgtEl>
                                        <p:attrNameLst>
                                          <p:attrName>style.visibility</p:attrName>
                                        </p:attrNameLst>
                                      </p:cBhvr>
                                      <p:to>
                                        <p:strVal val="visible"/>
                                      </p:to>
                                    </p:set>
                                    <p:animEffect transition="in" filter="fade">
                                      <p:cBhvr>
                                        <p:cTn id="28" dur="500"/>
                                        <p:tgtEl>
                                          <p:spTgt spid="6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49"/>
                                        </p:tgtEl>
                                        <p:attrNameLst>
                                          <p:attrName>style.visibility</p:attrName>
                                        </p:attrNameLst>
                                      </p:cBhvr>
                                      <p:to>
                                        <p:strVal val="visible"/>
                                      </p:to>
                                    </p:set>
                                    <p:animEffect transition="in" filter="fade">
                                      <p:cBhvr>
                                        <p:cTn id="33" dur="500"/>
                                        <p:tgtEl>
                                          <p:spTgt spid="649"/>
                                        </p:tgtEl>
                                      </p:cBhvr>
                                    </p:animEffect>
                                  </p:childTnLst>
                                </p:cTn>
                              </p:par>
                              <p:par>
                                <p:cTn id="34" presetID="10" presetClass="entr" presetSubtype="0" fill="hold" nodeType="withEffect">
                                  <p:stCondLst>
                                    <p:cond delay="0"/>
                                  </p:stCondLst>
                                  <p:childTnLst>
                                    <p:set>
                                      <p:cBhvr>
                                        <p:cTn id="35" dur="1" fill="hold">
                                          <p:stCondLst>
                                            <p:cond delay="0"/>
                                          </p:stCondLst>
                                        </p:cTn>
                                        <p:tgtEl>
                                          <p:spTgt spid="650"/>
                                        </p:tgtEl>
                                        <p:attrNameLst>
                                          <p:attrName>style.visibility</p:attrName>
                                        </p:attrNameLst>
                                      </p:cBhvr>
                                      <p:to>
                                        <p:strVal val="visible"/>
                                      </p:to>
                                    </p:set>
                                    <p:animEffect transition="in" filter="fade">
                                      <p:cBhvr>
                                        <p:cTn id="36" dur="500"/>
                                        <p:tgtEl>
                                          <p:spTgt spid="650"/>
                                        </p:tgtEl>
                                      </p:cBhvr>
                                    </p:animEffect>
                                  </p:childTnLst>
                                </p:cTn>
                              </p:par>
                              <p:par>
                                <p:cTn id="37" presetID="10" presetClass="entr" presetSubtype="0" fill="hold" nodeType="withEffect">
                                  <p:stCondLst>
                                    <p:cond delay="0"/>
                                  </p:stCondLst>
                                  <p:childTnLst>
                                    <p:set>
                                      <p:cBhvr>
                                        <p:cTn id="38" dur="1" fill="hold">
                                          <p:stCondLst>
                                            <p:cond delay="0"/>
                                          </p:stCondLst>
                                        </p:cTn>
                                        <p:tgtEl>
                                          <p:spTgt spid="651"/>
                                        </p:tgtEl>
                                        <p:attrNameLst>
                                          <p:attrName>style.visibility</p:attrName>
                                        </p:attrNameLst>
                                      </p:cBhvr>
                                      <p:to>
                                        <p:strVal val="visible"/>
                                      </p:to>
                                    </p:set>
                                    <p:animEffect transition="in" filter="fade">
                                      <p:cBhvr>
                                        <p:cTn id="39" dur="500"/>
                                        <p:tgtEl>
                                          <p:spTgt spid="65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52"/>
                                        </p:tgtEl>
                                        <p:attrNameLst>
                                          <p:attrName>style.visibility</p:attrName>
                                        </p:attrNameLst>
                                      </p:cBhvr>
                                      <p:to>
                                        <p:strVal val="visible"/>
                                      </p:to>
                                    </p:set>
                                    <p:animEffect transition="in" filter="fade">
                                      <p:cBhvr>
                                        <p:cTn id="44" dur="500"/>
                                        <p:tgtEl>
                                          <p:spTgt spid="65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3"/>
                                        </p:tgtEl>
                                        <p:attrNameLst>
                                          <p:attrName>style.visibility</p:attrName>
                                        </p:attrNameLst>
                                      </p:cBhvr>
                                      <p:to>
                                        <p:strVal val="visible"/>
                                      </p:to>
                                    </p:set>
                                    <p:animEffect transition="in" filter="fade">
                                      <p:cBhvr>
                                        <p:cTn id="49" dur="500"/>
                                        <p:tgtEl>
                                          <p:spTgt spid="663"/>
                                        </p:tgtEl>
                                      </p:cBhvr>
                                    </p:animEffect>
                                  </p:childTnLst>
                                </p:cTn>
                              </p:par>
                              <p:par>
                                <p:cTn id="50" presetID="10" presetClass="entr" presetSubtype="0" fill="hold" nodeType="withEffect">
                                  <p:stCondLst>
                                    <p:cond delay="0"/>
                                  </p:stCondLst>
                                  <p:childTnLst>
                                    <p:set>
                                      <p:cBhvr>
                                        <p:cTn id="51" dur="1" fill="hold">
                                          <p:stCondLst>
                                            <p:cond delay="0"/>
                                          </p:stCondLst>
                                        </p:cTn>
                                        <p:tgtEl>
                                          <p:spTgt spid="665"/>
                                        </p:tgtEl>
                                        <p:attrNameLst>
                                          <p:attrName>style.visibility</p:attrName>
                                        </p:attrNameLst>
                                      </p:cBhvr>
                                      <p:to>
                                        <p:strVal val="visible"/>
                                      </p:to>
                                    </p:set>
                                    <p:animEffect transition="in" filter="fade">
                                      <p:cBhvr>
                                        <p:cTn id="52" dur="500"/>
                                        <p:tgtEl>
                                          <p:spTgt spid="665"/>
                                        </p:tgtEl>
                                      </p:cBhvr>
                                    </p:animEffect>
                                  </p:childTnLst>
                                </p:cTn>
                              </p:par>
                              <p:par>
                                <p:cTn id="53" presetID="10" presetClass="entr" presetSubtype="0" fill="hold" nodeType="withEffect">
                                  <p:stCondLst>
                                    <p:cond delay="0"/>
                                  </p:stCondLst>
                                  <p:childTnLst>
                                    <p:set>
                                      <p:cBhvr>
                                        <p:cTn id="54" dur="1" fill="hold">
                                          <p:stCondLst>
                                            <p:cond delay="0"/>
                                          </p:stCondLst>
                                        </p:cTn>
                                        <p:tgtEl>
                                          <p:spTgt spid="664"/>
                                        </p:tgtEl>
                                        <p:attrNameLst>
                                          <p:attrName>style.visibility</p:attrName>
                                        </p:attrNameLst>
                                      </p:cBhvr>
                                      <p:to>
                                        <p:strVal val="visible"/>
                                      </p:to>
                                    </p:set>
                                    <p:animEffect transition="in" filter="fade">
                                      <p:cBhvr>
                                        <p:cTn id="55" dur="500"/>
                                        <p:tgtEl>
                                          <p:spTgt spid="66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66"/>
                                        </p:tgtEl>
                                        <p:attrNameLst>
                                          <p:attrName>style.visibility</p:attrName>
                                        </p:attrNameLst>
                                      </p:cBhvr>
                                      <p:to>
                                        <p:strVal val="visible"/>
                                      </p:to>
                                    </p:set>
                                    <p:animEffect transition="in" filter="fade">
                                      <p:cBhvr>
                                        <p:cTn id="60" dur="500"/>
                                        <p:tgtEl>
                                          <p:spTgt spid="66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57"/>
                                        </p:tgtEl>
                                        <p:attrNameLst>
                                          <p:attrName>style.visibility</p:attrName>
                                        </p:attrNameLst>
                                      </p:cBhvr>
                                      <p:to>
                                        <p:strVal val="visible"/>
                                      </p:to>
                                    </p:set>
                                    <p:animEffect transition="in" filter="fade">
                                      <p:cBhvr>
                                        <p:cTn id="65" dur="500"/>
                                        <p:tgtEl>
                                          <p:spTgt spid="65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56"/>
                                        </p:tgtEl>
                                        <p:attrNameLst>
                                          <p:attrName>style.visibility</p:attrName>
                                        </p:attrNameLst>
                                      </p:cBhvr>
                                      <p:to>
                                        <p:strVal val="visible"/>
                                      </p:to>
                                    </p:set>
                                    <p:animEffect transition="in" filter="fade">
                                      <p:cBhvr>
                                        <p:cTn id="70" dur="500"/>
                                        <p:tgtEl>
                                          <p:spTgt spid="656"/>
                                        </p:tgtEl>
                                      </p:cBhvr>
                                    </p:animEffect>
                                  </p:childTnLst>
                                </p:cTn>
                              </p:par>
                              <p:par>
                                <p:cTn id="71" presetID="10" presetClass="entr" presetSubtype="0" fill="hold" nodeType="withEffect">
                                  <p:stCondLst>
                                    <p:cond delay="0"/>
                                  </p:stCondLst>
                                  <p:childTnLst>
                                    <p:set>
                                      <p:cBhvr>
                                        <p:cTn id="72" dur="1" fill="hold">
                                          <p:stCondLst>
                                            <p:cond delay="0"/>
                                          </p:stCondLst>
                                        </p:cTn>
                                        <p:tgtEl>
                                          <p:spTgt spid="667"/>
                                        </p:tgtEl>
                                        <p:attrNameLst>
                                          <p:attrName>style.visibility</p:attrName>
                                        </p:attrNameLst>
                                      </p:cBhvr>
                                      <p:to>
                                        <p:strVal val="visible"/>
                                      </p:to>
                                    </p:set>
                                    <p:animEffect transition="in" filter="fade">
                                      <p:cBhvr>
                                        <p:cTn id="73" dur="500"/>
                                        <p:tgtEl>
                                          <p:spTgt spid="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5"/>
          <p:cNvSpPr/>
          <p:nvPr/>
        </p:nvSpPr>
        <p:spPr>
          <a:xfrm>
            <a:off x="-152350" y="-21775"/>
            <a:ext cx="9387300" cy="5223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txBox="1">
            <a:spLocks noGrp="1"/>
          </p:cNvSpPr>
          <p:nvPr>
            <p:ph type="ctrTitle" idx="4294967295"/>
          </p:nvPr>
        </p:nvSpPr>
        <p:spPr>
          <a:xfrm>
            <a:off x="526575" y="648963"/>
            <a:ext cx="42555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Demo</a:t>
            </a:r>
            <a:endParaRPr/>
          </a:p>
        </p:txBody>
      </p:sp>
      <p:pic>
        <p:nvPicPr>
          <p:cNvPr id="725" name="Google Shape;725;p35" title="demo tools bdma.mp4">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
        <p:nvSpPr>
          <p:cNvPr id="726" name="Google Shape;726;p3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36"/>
          <p:cNvSpPr txBox="1">
            <a:spLocks noGrp="1"/>
          </p:cNvSpPr>
          <p:nvPr>
            <p:ph type="ctrTitle"/>
          </p:nvPr>
        </p:nvSpPr>
        <p:spPr>
          <a:xfrm>
            <a:off x="478011" y="1532238"/>
            <a:ext cx="5873400" cy="24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br>
              <a:rPr lang="fr" sz="4000"/>
            </a:br>
            <a:r>
              <a:rPr lang="fr" sz="4000"/>
              <a:t>Analysis </a:t>
            </a:r>
            <a:br>
              <a:rPr lang="fr" sz="4000"/>
            </a:br>
            <a:br>
              <a:rPr lang="fr" sz="4000"/>
            </a:br>
            <a:endParaRPr sz="4000"/>
          </a:p>
        </p:txBody>
      </p:sp>
      <p:sp>
        <p:nvSpPr>
          <p:cNvPr id="732" name="Google Shape;732;p3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f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EFFA5CC-B188-4430-AC18-6D03061DCBF6}"/>
              </a:ext>
            </a:extLst>
          </p:cNvPr>
          <p:cNvSpPr>
            <a:spLocks noGrp="1"/>
          </p:cNvSpPr>
          <p:nvPr>
            <p:ph type="sldNum" idx="12"/>
          </p:nvPr>
        </p:nvSpPr>
        <p:spPr>
          <a:xfrm>
            <a:off x="9174946" y="4749900"/>
            <a:ext cx="548700" cy="393600"/>
          </a:xfrm>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20" name="Rectangle 19">
            <a:extLst>
              <a:ext uri="{FF2B5EF4-FFF2-40B4-BE49-F238E27FC236}">
                <a16:creationId xmlns:a16="http://schemas.microsoft.com/office/drawing/2014/main" id="{0022AD48-8C99-404C-B3A1-259B7E0B74DD}"/>
              </a:ext>
            </a:extLst>
          </p:cNvPr>
          <p:cNvSpPr/>
          <p:nvPr/>
        </p:nvSpPr>
        <p:spPr>
          <a:xfrm>
            <a:off x="4825258" y="2430786"/>
            <a:ext cx="941283" cy="307777"/>
          </a:xfrm>
          <a:prstGeom prst="rect">
            <a:avLst/>
          </a:prstGeom>
        </p:spPr>
        <p:txBody>
          <a:bodyPr wrap="none">
            <a:spAutoFit/>
          </a:bodyPr>
          <a:lstStyle/>
          <a:p>
            <a:pPr lvl="0"/>
            <a:r>
              <a:rPr lang="en-US" dirty="0">
                <a:solidFill>
                  <a:srgbClr val="FFFFFF"/>
                </a:solidFill>
              </a:rPr>
              <a:t>Workload</a:t>
            </a:r>
          </a:p>
        </p:txBody>
      </p:sp>
      <p:sp>
        <p:nvSpPr>
          <p:cNvPr id="21" name="Rectangle 20">
            <a:extLst>
              <a:ext uri="{FF2B5EF4-FFF2-40B4-BE49-F238E27FC236}">
                <a16:creationId xmlns:a16="http://schemas.microsoft.com/office/drawing/2014/main" id="{CCD3E68F-8C21-4005-9A94-26BE5F403BFD}"/>
              </a:ext>
            </a:extLst>
          </p:cNvPr>
          <p:cNvSpPr/>
          <p:nvPr/>
        </p:nvSpPr>
        <p:spPr>
          <a:xfrm>
            <a:off x="3085180" y="776517"/>
            <a:ext cx="2786340" cy="830997"/>
          </a:xfrm>
          <a:prstGeom prst="rect">
            <a:avLst/>
          </a:prstGeom>
        </p:spPr>
        <p:txBody>
          <a:bodyPr wrap="none">
            <a:spAutoFit/>
          </a:bodyPr>
          <a:lstStyle/>
          <a:p>
            <a:pPr lvl="0"/>
            <a:r>
              <a:rPr lang="en-US" sz="4800" dirty="0">
                <a:solidFill>
                  <a:schemeClr val="accent3">
                    <a:lumMod val="75000"/>
                  </a:schemeClr>
                </a:solidFill>
              </a:rPr>
              <a:t>Workload</a:t>
            </a:r>
            <a:endParaRPr lang="en-US" sz="2400" dirty="0">
              <a:solidFill>
                <a:schemeClr val="accent3">
                  <a:lumMod val="75000"/>
                </a:schemeClr>
              </a:solidFill>
            </a:endParaRPr>
          </a:p>
        </p:txBody>
      </p:sp>
      <p:sp>
        <p:nvSpPr>
          <p:cNvPr id="23" name="Organigramme : Alternative 22">
            <a:extLst>
              <a:ext uri="{FF2B5EF4-FFF2-40B4-BE49-F238E27FC236}">
                <a16:creationId xmlns:a16="http://schemas.microsoft.com/office/drawing/2014/main" id="{3BA1D749-A085-44BD-BDC3-8C01B250E59A}"/>
              </a:ext>
            </a:extLst>
          </p:cNvPr>
          <p:cNvSpPr/>
          <p:nvPr/>
        </p:nvSpPr>
        <p:spPr>
          <a:xfrm>
            <a:off x="336548" y="2235751"/>
            <a:ext cx="2622548" cy="1338768"/>
          </a:xfrm>
          <a:prstGeom prst="flowChartAlternate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Organigramme : Alternative 23">
            <a:extLst>
              <a:ext uri="{FF2B5EF4-FFF2-40B4-BE49-F238E27FC236}">
                <a16:creationId xmlns:a16="http://schemas.microsoft.com/office/drawing/2014/main" id="{8EF21920-9233-4510-BDC1-49FCA5491675}"/>
              </a:ext>
            </a:extLst>
          </p:cNvPr>
          <p:cNvSpPr/>
          <p:nvPr/>
        </p:nvSpPr>
        <p:spPr>
          <a:xfrm>
            <a:off x="3300927" y="2216717"/>
            <a:ext cx="2622548" cy="1338768"/>
          </a:xfrm>
          <a:prstGeom prst="flowChartAlternate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Organigramme : Alternative 25">
            <a:extLst>
              <a:ext uri="{FF2B5EF4-FFF2-40B4-BE49-F238E27FC236}">
                <a16:creationId xmlns:a16="http://schemas.microsoft.com/office/drawing/2014/main" id="{FE897D78-CA41-46CA-8956-A26DFA935F8E}"/>
              </a:ext>
            </a:extLst>
          </p:cNvPr>
          <p:cNvSpPr/>
          <p:nvPr/>
        </p:nvSpPr>
        <p:spPr>
          <a:xfrm>
            <a:off x="6184906" y="2233756"/>
            <a:ext cx="2622548" cy="1338769"/>
          </a:xfrm>
          <a:prstGeom prst="flowChartAlternate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CDE02AB-666E-4DD9-8753-A6A9C7CE97D6}"/>
              </a:ext>
            </a:extLst>
          </p:cNvPr>
          <p:cNvSpPr/>
          <p:nvPr/>
        </p:nvSpPr>
        <p:spPr>
          <a:xfrm>
            <a:off x="231569" y="2441476"/>
            <a:ext cx="2591249" cy="646331"/>
          </a:xfrm>
          <a:prstGeom prst="rect">
            <a:avLst/>
          </a:prstGeom>
        </p:spPr>
        <p:txBody>
          <a:bodyPr wrap="square">
            <a:spAutoFit/>
          </a:bodyPr>
          <a:lstStyle/>
          <a:p>
            <a:pPr marL="419100" lvl="0" indent="-342900">
              <a:buClr>
                <a:srgbClr val="FFFFFF"/>
              </a:buClr>
              <a:buSzPts val="2400"/>
              <a:buFont typeface="Arial" panose="020B0604020202020204" pitchFamily="34" charset="0"/>
              <a:buChar char="•"/>
            </a:pPr>
            <a:r>
              <a:rPr lang="en-US" sz="1800" dirty="0">
                <a:solidFill>
                  <a:schemeClr val="accent3">
                    <a:lumMod val="75000"/>
                  </a:schemeClr>
                </a:solidFill>
              </a:rPr>
              <a:t>artist performance and song analysis.</a:t>
            </a:r>
          </a:p>
        </p:txBody>
      </p:sp>
      <p:sp>
        <p:nvSpPr>
          <p:cNvPr id="28" name="Rectangle 27">
            <a:extLst>
              <a:ext uri="{FF2B5EF4-FFF2-40B4-BE49-F238E27FC236}">
                <a16:creationId xmlns:a16="http://schemas.microsoft.com/office/drawing/2014/main" id="{87B0744E-1FFF-4DE3-A23E-A303C84C7EA6}"/>
              </a:ext>
            </a:extLst>
          </p:cNvPr>
          <p:cNvSpPr/>
          <p:nvPr/>
        </p:nvSpPr>
        <p:spPr>
          <a:xfrm>
            <a:off x="3352882" y="2424436"/>
            <a:ext cx="2518638" cy="923330"/>
          </a:xfrm>
          <a:prstGeom prst="rect">
            <a:avLst/>
          </a:prstGeom>
        </p:spPr>
        <p:txBody>
          <a:bodyPr wrap="none">
            <a:spAutoFit/>
          </a:bodyPr>
          <a:lstStyle/>
          <a:p>
            <a:r>
              <a:rPr lang="en-US" sz="1800" dirty="0">
                <a:solidFill>
                  <a:schemeClr val="accent3">
                    <a:lumMod val="75000"/>
                  </a:schemeClr>
                </a:solidFill>
              </a:rPr>
              <a:t>geographical and time </a:t>
            </a:r>
          </a:p>
          <a:p>
            <a:r>
              <a:rPr lang="en-US" sz="1800" dirty="0">
                <a:solidFill>
                  <a:schemeClr val="accent3">
                    <a:lumMod val="75000"/>
                  </a:schemeClr>
                </a:solidFill>
              </a:rPr>
              <a:t>distribution of artists </a:t>
            </a:r>
          </a:p>
          <a:p>
            <a:r>
              <a:rPr lang="en-US" sz="1800" dirty="0">
                <a:solidFill>
                  <a:schemeClr val="accent3">
                    <a:lumMod val="75000"/>
                  </a:schemeClr>
                </a:solidFill>
              </a:rPr>
              <a:t>and songs.</a:t>
            </a:r>
            <a:endParaRPr lang="en-US" sz="1800" dirty="0"/>
          </a:p>
        </p:txBody>
      </p:sp>
      <p:sp>
        <p:nvSpPr>
          <p:cNvPr id="29" name="Rectangle 28">
            <a:extLst>
              <a:ext uri="{FF2B5EF4-FFF2-40B4-BE49-F238E27FC236}">
                <a16:creationId xmlns:a16="http://schemas.microsoft.com/office/drawing/2014/main" id="{E9BBDCF5-503D-4692-9A1A-F0CC3A511607}"/>
              </a:ext>
            </a:extLst>
          </p:cNvPr>
          <p:cNvSpPr/>
          <p:nvPr/>
        </p:nvSpPr>
        <p:spPr>
          <a:xfrm>
            <a:off x="6476256" y="2424436"/>
            <a:ext cx="1943100" cy="923330"/>
          </a:xfrm>
          <a:prstGeom prst="rect">
            <a:avLst/>
          </a:prstGeom>
        </p:spPr>
        <p:txBody>
          <a:bodyPr wrap="square">
            <a:spAutoFit/>
          </a:bodyPr>
          <a:lstStyle/>
          <a:p>
            <a:r>
              <a:rPr lang="en-US" sz="1800" dirty="0">
                <a:solidFill>
                  <a:schemeClr val="accent3">
                    <a:lumMod val="75000"/>
                  </a:schemeClr>
                </a:solidFill>
              </a:rPr>
              <a:t>cover songs and most covered artist.</a:t>
            </a:r>
            <a:endParaRPr lang="en-US" sz="1800" dirty="0"/>
          </a:p>
        </p:txBody>
      </p:sp>
    </p:spTree>
    <p:extLst>
      <p:ext uri="{BB962C8B-B14F-4D97-AF65-F5344CB8AC3E}">
        <p14:creationId xmlns:p14="http://schemas.microsoft.com/office/powerpoint/2010/main" val="2719127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8"/>
          <p:cNvSpPr txBox="1"/>
          <p:nvPr/>
        </p:nvSpPr>
        <p:spPr>
          <a:xfrm>
            <a:off x="1006975" y="1629600"/>
            <a:ext cx="2976300" cy="26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dirty="0">
                <a:solidFill>
                  <a:srgbClr val="548E8E"/>
                </a:solidFill>
              </a:rPr>
              <a:t>7 measures :</a:t>
            </a:r>
            <a:endParaRPr sz="1800" dirty="0">
              <a:solidFill>
                <a:srgbClr val="548E8E"/>
              </a:solidFill>
            </a:endParaRPr>
          </a:p>
          <a:p>
            <a:pPr marL="0" lvl="0" indent="0" algn="l" rtl="0">
              <a:spcBef>
                <a:spcPts val="0"/>
              </a:spcBef>
              <a:spcAft>
                <a:spcPts val="0"/>
              </a:spcAft>
              <a:buNone/>
            </a:pPr>
            <a:endParaRPr sz="1800" dirty="0">
              <a:solidFill>
                <a:srgbClr val="548E8E"/>
              </a:solidFill>
            </a:endParaRPr>
          </a:p>
          <a:p>
            <a:pPr marL="457200" lvl="0" indent="-342900" algn="l" rtl="0">
              <a:spcBef>
                <a:spcPts val="0"/>
              </a:spcBef>
              <a:spcAft>
                <a:spcPts val="0"/>
              </a:spcAft>
              <a:buClr>
                <a:srgbClr val="548E8E"/>
              </a:buClr>
              <a:buSzPts val="1800"/>
              <a:buChar char="-"/>
            </a:pPr>
            <a:r>
              <a:rPr lang="fr" sz="1800" dirty="0">
                <a:solidFill>
                  <a:srgbClr val="548E8E"/>
                </a:solidFill>
              </a:rPr>
              <a:t>danceability</a:t>
            </a:r>
            <a:endParaRPr sz="1800" dirty="0">
              <a:solidFill>
                <a:srgbClr val="548E8E"/>
              </a:solidFill>
            </a:endParaRPr>
          </a:p>
          <a:p>
            <a:pPr marL="457200" lvl="0" indent="-342900" algn="l" rtl="0">
              <a:spcBef>
                <a:spcPts val="0"/>
              </a:spcBef>
              <a:spcAft>
                <a:spcPts val="0"/>
              </a:spcAft>
              <a:buClr>
                <a:srgbClr val="548E8E"/>
              </a:buClr>
              <a:buSzPts val="1800"/>
              <a:buChar char="-"/>
            </a:pPr>
            <a:r>
              <a:rPr lang="fr" sz="1800" dirty="0">
                <a:solidFill>
                  <a:srgbClr val="548E8E"/>
                </a:solidFill>
              </a:rPr>
              <a:t>intrumentalness</a:t>
            </a:r>
            <a:endParaRPr sz="1800" dirty="0">
              <a:solidFill>
                <a:srgbClr val="548E8E"/>
              </a:solidFill>
            </a:endParaRPr>
          </a:p>
          <a:p>
            <a:pPr marL="457200" lvl="0" indent="-342900" algn="l" rtl="0">
              <a:spcBef>
                <a:spcPts val="0"/>
              </a:spcBef>
              <a:spcAft>
                <a:spcPts val="0"/>
              </a:spcAft>
              <a:buClr>
                <a:srgbClr val="548E8E"/>
              </a:buClr>
              <a:buSzPts val="1800"/>
              <a:buChar char="-"/>
            </a:pPr>
            <a:r>
              <a:rPr lang="fr" sz="1800" dirty="0">
                <a:solidFill>
                  <a:srgbClr val="548E8E"/>
                </a:solidFill>
              </a:rPr>
              <a:t>valence</a:t>
            </a:r>
            <a:endParaRPr sz="1800" dirty="0">
              <a:solidFill>
                <a:srgbClr val="548E8E"/>
              </a:solidFill>
            </a:endParaRPr>
          </a:p>
          <a:p>
            <a:pPr marL="457200" lvl="0" indent="-342900" algn="l" rtl="0">
              <a:spcBef>
                <a:spcPts val="0"/>
              </a:spcBef>
              <a:spcAft>
                <a:spcPts val="0"/>
              </a:spcAft>
              <a:buClr>
                <a:srgbClr val="548E8E"/>
              </a:buClr>
              <a:buSzPts val="1800"/>
              <a:buChar char="-"/>
            </a:pPr>
            <a:r>
              <a:rPr lang="fr" sz="1800" dirty="0">
                <a:solidFill>
                  <a:srgbClr val="548E8E"/>
                </a:solidFill>
              </a:rPr>
              <a:t>speechiness</a:t>
            </a:r>
            <a:endParaRPr sz="1800" dirty="0">
              <a:solidFill>
                <a:srgbClr val="548E8E"/>
              </a:solidFill>
            </a:endParaRPr>
          </a:p>
          <a:p>
            <a:pPr marL="457200" lvl="0" indent="-342900" algn="l" rtl="0">
              <a:spcBef>
                <a:spcPts val="0"/>
              </a:spcBef>
              <a:spcAft>
                <a:spcPts val="0"/>
              </a:spcAft>
              <a:buClr>
                <a:srgbClr val="548E8E"/>
              </a:buClr>
              <a:buSzPts val="1800"/>
              <a:buChar char="-"/>
            </a:pPr>
            <a:r>
              <a:rPr lang="fr" sz="1800" dirty="0">
                <a:solidFill>
                  <a:srgbClr val="548E8E"/>
                </a:solidFill>
              </a:rPr>
              <a:t>tempo</a:t>
            </a:r>
            <a:endParaRPr sz="1800" dirty="0">
              <a:solidFill>
                <a:srgbClr val="548E8E"/>
              </a:solidFill>
            </a:endParaRPr>
          </a:p>
          <a:p>
            <a:pPr marL="457200" lvl="0" indent="-342900" algn="l" rtl="0">
              <a:spcBef>
                <a:spcPts val="0"/>
              </a:spcBef>
              <a:spcAft>
                <a:spcPts val="0"/>
              </a:spcAft>
              <a:buClr>
                <a:srgbClr val="548E8E"/>
              </a:buClr>
              <a:buSzPts val="1800"/>
              <a:buChar char="-"/>
            </a:pPr>
            <a:r>
              <a:rPr lang="fr" sz="1800" dirty="0">
                <a:solidFill>
                  <a:srgbClr val="548E8E"/>
                </a:solidFill>
              </a:rPr>
              <a:t>duration</a:t>
            </a:r>
            <a:endParaRPr sz="1800" dirty="0">
              <a:solidFill>
                <a:srgbClr val="548E8E"/>
              </a:solidFill>
            </a:endParaRPr>
          </a:p>
          <a:p>
            <a:pPr marL="457200" lvl="0" indent="-342900" algn="l" rtl="0">
              <a:spcBef>
                <a:spcPts val="0"/>
              </a:spcBef>
              <a:spcAft>
                <a:spcPts val="0"/>
              </a:spcAft>
              <a:buClr>
                <a:srgbClr val="548E8E"/>
              </a:buClr>
              <a:buSzPts val="1800"/>
              <a:buChar char="-"/>
            </a:pPr>
            <a:r>
              <a:rPr lang="fr" sz="1800" dirty="0">
                <a:solidFill>
                  <a:srgbClr val="548E8E"/>
                </a:solidFill>
              </a:rPr>
              <a:t>energy</a:t>
            </a:r>
            <a:endParaRPr sz="1800" dirty="0">
              <a:solidFill>
                <a:srgbClr val="548E8E"/>
              </a:solidFill>
            </a:endParaRPr>
          </a:p>
        </p:txBody>
      </p:sp>
      <p:sp>
        <p:nvSpPr>
          <p:cNvPr id="746" name="Google Shape;746;p38"/>
          <p:cNvSpPr/>
          <p:nvPr/>
        </p:nvSpPr>
        <p:spPr>
          <a:xfrm>
            <a:off x="0" y="282476"/>
            <a:ext cx="1891800" cy="640500"/>
          </a:xfrm>
          <a:prstGeom prst="homePlate">
            <a:avLst>
              <a:gd name="adj" fmla="val 50000"/>
            </a:avLst>
          </a:prstGeom>
          <a:solidFill>
            <a:srgbClr val="2E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fr">
                <a:solidFill>
                  <a:schemeClr val="lt1"/>
                </a:solidFill>
              </a:rPr>
              <a:t>Analysis</a:t>
            </a:r>
            <a:endParaRPr/>
          </a:p>
        </p:txBody>
      </p:sp>
      <p:sp>
        <p:nvSpPr>
          <p:cNvPr id="747" name="Google Shape;747;p38"/>
          <p:cNvSpPr txBox="1"/>
          <p:nvPr/>
        </p:nvSpPr>
        <p:spPr>
          <a:xfrm>
            <a:off x="1995075" y="174775"/>
            <a:ext cx="3364800" cy="8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2400">
                <a:solidFill>
                  <a:schemeClr val="accent3"/>
                </a:solidFill>
              </a:rPr>
              <a:t>Profile of a trendy song</a:t>
            </a:r>
            <a:endParaRPr sz="2400">
              <a:solidFill>
                <a:schemeClr val="accent3"/>
              </a:solidFill>
            </a:endParaRPr>
          </a:p>
        </p:txBody>
      </p:sp>
      <p:sp>
        <p:nvSpPr>
          <p:cNvPr id="748" name="Google Shape;748;p3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14</a:t>
            </a:fld>
            <a:endParaRPr/>
          </a:p>
        </p:txBody>
      </p:sp>
      <p:sp>
        <p:nvSpPr>
          <p:cNvPr id="749" name="Google Shape;749;p38"/>
          <p:cNvSpPr txBox="1"/>
          <p:nvPr/>
        </p:nvSpPr>
        <p:spPr>
          <a:xfrm>
            <a:off x="4182975" y="2230575"/>
            <a:ext cx="3756300" cy="13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fr" sz="1800">
                <a:solidFill>
                  <a:srgbClr val="FF0000"/>
                </a:solidFill>
              </a:rPr>
              <a:t>How can we define a popular song </a:t>
            </a:r>
            <a:endParaRPr sz="1800">
              <a:solidFill>
                <a:srgbClr val="FF0000"/>
              </a:solidFill>
            </a:endParaRPr>
          </a:p>
          <a:p>
            <a:pPr marL="0" lvl="0" indent="0" algn="l" rtl="0">
              <a:spcBef>
                <a:spcPts val="0"/>
              </a:spcBef>
              <a:spcAft>
                <a:spcPts val="0"/>
              </a:spcAft>
              <a:buNone/>
            </a:pPr>
            <a:r>
              <a:rPr lang="fr" sz="1800">
                <a:solidFill>
                  <a:srgbClr val="FF0000"/>
                </a:solidFill>
              </a:rPr>
              <a:t>using these measures ?</a:t>
            </a:r>
            <a:endParaRPr sz="1800">
              <a:solidFill>
                <a:srgbClr val="FF0000"/>
              </a:solidFill>
            </a:endParaRPr>
          </a:p>
          <a:p>
            <a:pPr marL="0" lvl="0" indent="0" algn="l" rtl="0">
              <a:spcBef>
                <a:spcPts val="0"/>
              </a:spcBef>
              <a:spcAft>
                <a:spcPts val="0"/>
              </a:spcAft>
              <a:buNone/>
            </a:pPr>
            <a:endParaRPr sz="1800"/>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39"/>
          <p:cNvPicPr preferRelativeResize="0"/>
          <p:nvPr/>
        </p:nvPicPr>
        <p:blipFill>
          <a:blip r:embed="rId3">
            <a:alphaModFix/>
          </a:blip>
          <a:stretch>
            <a:fillRect/>
          </a:stretch>
        </p:blipFill>
        <p:spPr>
          <a:xfrm>
            <a:off x="3466875" y="35150"/>
            <a:ext cx="5346837" cy="5073175"/>
          </a:xfrm>
          <a:prstGeom prst="rect">
            <a:avLst/>
          </a:prstGeom>
          <a:noFill/>
          <a:ln>
            <a:noFill/>
          </a:ln>
        </p:spPr>
      </p:pic>
      <p:sp>
        <p:nvSpPr>
          <p:cNvPr id="755" name="Google Shape;755;p39"/>
          <p:cNvSpPr txBox="1"/>
          <p:nvPr/>
        </p:nvSpPr>
        <p:spPr>
          <a:xfrm>
            <a:off x="238525" y="1607325"/>
            <a:ext cx="3038400" cy="25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solidFill>
                  <a:srgbClr val="548E8E"/>
                </a:solidFill>
              </a:rPr>
              <a:t>measures function of popularity :</a:t>
            </a:r>
            <a:endParaRPr b="1">
              <a:solidFill>
                <a:srgbClr val="548E8E"/>
              </a:solidFill>
            </a:endParaRPr>
          </a:p>
          <a:p>
            <a:pPr marL="0" lvl="0" indent="0" algn="l" rtl="0">
              <a:spcBef>
                <a:spcPts val="0"/>
              </a:spcBef>
              <a:spcAft>
                <a:spcPts val="0"/>
              </a:spcAft>
              <a:buNone/>
            </a:pPr>
            <a:endParaRPr>
              <a:solidFill>
                <a:srgbClr val="548E8E"/>
              </a:solidFill>
            </a:endParaRPr>
          </a:p>
          <a:p>
            <a:pPr marL="0" lvl="0" indent="0" algn="l" rtl="0">
              <a:spcBef>
                <a:spcPts val="0"/>
              </a:spcBef>
              <a:spcAft>
                <a:spcPts val="0"/>
              </a:spcAft>
              <a:buNone/>
            </a:pPr>
            <a:r>
              <a:rPr lang="fr">
                <a:solidFill>
                  <a:srgbClr val="548E8E"/>
                </a:solidFill>
              </a:rPr>
              <a:t>danceability, energy and valence go up with popularity.</a:t>
            </a:r>
            <a:endParaRPr>
              <a:solidFill>
                <a:srgbClr val="548E8E"/>
              </a:solidFill>
            </a:endParaRPr>
          </a:p>
          <a:p>
            <a:pPr marL="0" lvl="0" indent="0" algn="l" rtl="0">
              <a:spcBef>
                <a:spcPts val="0"/>
              </a:spcBef>
              <a:spcAft>
                <a:spcPts val="0"/>
              </a:spcAft>
              <a:buNone/>
            </a:pPr>
            <a:endParaRPr>
              <a:solidFill>
                <a:srgbClr val="548E8E"/>
              </a:solidFill>
            </a:endParaRPr>
          </a:p>
          <a:p>
            <a:pPr marL="0" lvl="0" indent="0" algn="l" rtl="0">
              <a:spcBef>
                <a:spcPts val="0"/>
              </a:spcBef>
              <a:spcAft>
                <a:spcPts val="0"/>
              </a:spcAft>
              <a:buNone/>
            </a:pPr>
            <a:r>
              <a:rPr lang="fr">
                <a:solidFill>
                  <a:srgbClr val="548E8E"/>
                </a:solidFill>
              </a:rPr>
              <a:t>the contrary for accoustiness speechiness and instrumentalness</a:t>
            </a:r>
            <a:endParaRPr>
              <a:solidFill>
                <a:srgbClr val="548E8E"/>
              </a:solidFill>
            </a:endParaRPr>
          </a:p>
          <a:p>
            <a:pPr marL="0" lvl="0" indent="0" algn="l" rtl="0">
              <a:spcBef>
                <a:spcPts val="0"/>
              </a:spcBef>
              <a:spcAft>
                <a:spcPts val="0"/>
              </a:spcAft>
              <a:buNone/>
            </a:pPr>
            <a:endParaRPr>
              <a:solidFill>
                <a:srgbClr val="548E8E"/>
              </a:solidFill>
            </a:endParaRPr>
          </a:p>
          <a:p>
            <a:pPr marL="0" lvl="0" indent="0" algn="l" rtl="0">
              <a:spcBef>
                <a:spcPts val="0"/>
              </a:spcBef>
              <a:spcAft>
                <a:spcPts val="0"/>
              </a:spcAft>
              <a:buNone/>
            </a:pPr>
            <a:r>
              <a:rPr lang="fr">
                <a:solidFill>
                  <a:srgbClr val="548E8E"/>
                </a:solidFill>
              </a:rPr>
              <a:t>best tempo is around 120 bpm</a:t>
            </a:r>
            <a:endParaRPr>
              <a:solidFill>
                <a:srgbClr val="548E8E"/>
              </a:solidFill>
            </a:endParaRPr>
          </a:p>
          <a:p>
            <a:pPr marL="0" lvl="0" indent="0" algn="l" rtl="0">
              <a:spcBef>
                <a:spcPts val="0"/>
              </a:spcBef>
              <a:spcAft>
                <a:spcPts val="0"/>
              </a:spcAft>
              <a:buNone/>
            </a:pPr>
            <a:r>
              <a:rPr lang="fr">
                <a:solidFill>
                  <a:srgbClr val="548E8E"/>
                </a:solidFill>
              </a:rPr>
              <a:t>best duration is around 3min30</a:t>
            </a:r>
            <a:endParaRPr>
              <a:solidFill>
                <a:srgbClr val="548E8E"/>
              </a:solidFill>
            </a:endParaRPr>
          </a:p>
          <a:p>
            <a:pPr marL="0" lvl="0" indent="0" algn="l" rtl="0">
              <a:spcBef>
                <a:spcPts val="0"/>
              </a:spcBef>
              <a:spcAft>
                <a:spcPts val="0"/>
              </a:spcAft>
              <a:buNone/>
            </a:pPr>
            <a:endParaRPr>
              <a:solidFill>
                <a:srgbClr val="548E8E"/>
              </a:solidFill>
            </a:endParaRPr>
          </a:p>
          <a:p>
            <a:pPr marL="0" lvl="0" indent="0" algn="l" rtl="0">
              <a:spcBef>
                <a:spcPts val="0"/>
              </a:spcBef>
              <a:spcAft>
                <a:spcPts val="0"/>
              </a:spcAft>
              <a:buNone/>
            </a:pPr>
            <a:endParaRPr/>
          </a:p>
        </p:txBody>
      </p:sp>
      <p:sp>
        <p:nvSpPr>
          <p:cNvPr id="756" name="Google Shape;756;p3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15</a:t>
            </a:fld>
            <a:endParaRPr/>
          </a:p>
        </p:txBody>
      </p:sp>
      <p:sp>
        <p:nvSpPr>
          <p:cNvPr id="757" name="Google Shape;757;p39"/>
          <p:cNvSpPr/>
          <p:nvPr/>
        </p:nvSpPr>
        <p:spPr>
          <a:xfrm>
            <a:off x="0" y="282476"/>
            <a:ext cx="1891800" cy="640500"/>
          </a:xfrm>
          <a:prstGeom prst="homePlate">
            <a:avLst>
              <a:gd name="adj" fmla="val 50000"/>
            </a:avLst>
          </a:prstGeom>
          <a:solidFill>
            <a:srgbClr val="2E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fr">
                <a:solidFill>
                  <a:schemeClr val="lt1"/>
                </a:solidFill>
              </a:rPr>
              <a:t>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40"/>
          <p:cNvPicPr preferRelativeResize="0"/>
          <p:nvPr/>
        </p:nvPicPr>
        <p:blipFill>
          <a:blip r:embed="rId3">
            <a:alphaModFix/>
          </a:blip>
          <a:stretch>
            <a:fillRect/>
          </a:stretch>
        </p:blipFill>
        <p:spPr>
          <a:xfrm>
            <a:off x="3714700" y="152400"/>
            <a:ext cx="5099705" cy="4838697"/>
          </a:xfrm>
          <a:prstGeom prst="rect">
            <a:avLst/>
          </a:prstGeom>
          <a:noFill/>
          <a:ln>
            <a:noFill/>
          </a:ln>
        </p:spPr>
      </p:pic>
      <p:sp>
        <p:nvSpPr>
          <p:cNvPr id="763" name="Google Shape;763;p40"/>
          <p:cNvSpPr txBox="1"/>
          <p:nvPr/>
        </p:nvSpPr>
        <p:spPr>
          <a:xfrm>
            <a:off x="390325" y="1256275"/>
            <a:ext cx="3059100" cy="31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dirty="0">
                <a:solidFill>
                  <a:srgbClr val="548E8E"/>
                </a:solidFill>
              </a:rPr>
              <a:t>measures function by  months and years : </a:t>
            </a:r>
            <a:endParaRPr b="1" dirty="0">
              <a:solidFill>
                <a:srgbClr val="548E8E"/>
              </a:solidFill>
            </a:endParaRPr>
          </a:p>
          <a:p>
            <a:pPr marL="0" lvl="0" indent="0" algn="l" rtl="0">
              <a:spcBef>
                <a:spcPts val="0"/>
              </a:spcBef>
              <a:spcAft>
                <a:spcPts val="0"/>
              </a:spcAft>
              <a:buNone/>
            </a:pPr>
            <a:endParaRPr b="1" dirty="0">
              <a:solidFill>
                <a:srgbClr val="548E8E"/>
              </a:solidFill>
            </a:endParaRPr>
          </a:p>
          <a:p>
            <a:pPr marL="0" lvl="0" indent="0" algn="l" rtl="0">
              <a:spcBef>
                <a:spcPts val="0"/>
              </a:spcBef>
              <a:spcAft>
                <a:spcPts val="0"/>
              </a:spcAft>
              <a:buNone/>
            </a:pPr>
            <a:r>
              <a:rPr lang="fr" dirty="0">
                <a:solidFill>
                  <a:srgbClr val="548E8E"/>
                </a:solidFill>
              </a:rPr>
              <a:t>most of the measures ‘s variation is steady along years and months.</a:t>
            </a:r>
            <a:endParaRPr dirty="0">
              <a:solidFill>
                <a:srgbClr val="548E8E"/>
              </a:solidFill>
            </a:endParaRPr>
          </a:p>
          <a:p>
            <a:pPr marL="0" lvl="0" indent="0" algn="l" rtl="0">
              <a:spcBef>
                <a:spcPts val="0"/>
              </a:spcBef>
              <a:spcAft>
                <a:spcPts val="0"/>
              </a:spcAft>
              <a:buNone/>
            </a:pPr>
            <a:endParaRPr dirty="0">
              <a:solidFill>
                <a:srgbClr val="548E8E"/>
              </a:solidFill>
            </a:endParaRPr>
          </a:p>
          <a:p>
            <a:pPr marL="0" lvl="0" indent="0" algn="l" rtl="0">
              <a:spcBef>
                <a:spcPts val="0"/>
              </a:spcBef>
              <a:spcAft>
                <a:spcPts val="0"/>
              </a:spcAft>
              <a:buNone/>
            </a:pPr>
            <a:r>
              <a:rPr lang="fr" dirty="0">
                <a:solidFill>
                  <a:srgbClr val="548E8E"/>
                </a:solidFill>
              </a:rPr>
              <a:t>more and more songs released each year.</a:t>
            </a:r>
            <a:endParaRPr dirty="0">
              <a:solidFill>
                <a:srgbClr val="548E8E"/>
              </a:solidFill>
            </a:endParaRPr>
          </a:p>
          <a:p>
            <a:pPr marL="0" lvl="0" indent="0" algn="l" rtl="0">
              <a:spcBef>
                <a:spcPts val="0"/>
              </a:spcBef>
              <a:spcAft>
                <a:spcPts val="0"/>
              </a:spcAft>
              <a:buNone/>
            </a:pPr>
            <a:endParaRPr dirty="0">
              <a:solidFill>
                <a:srgbClr val="548E8E"/>
              </a:solidFill>
            </a:endParaRPr>
          </a:p>
          <a:p>
            <a:pPr marL="0" lvl="0" indent="0" algn="l" rtl="0">
              <a:spcBef>
                <a:spcPts val="0"/>
              </a:spcBef>
              <a:spcAft>
                <a:spcPts val="0"/>
              </a:spcAft>
              <a:buNone/>
            </a:pPr>
            <a:r>
              <a:rPr lang="fr" dirty="0">
                <a:solidFill>
                  <a:srgbClr val="548E8E"/>
                </a:solidFill>
              </a:rPr>
              <a:t>most prolific seasons are spring and autumn.</a:t>
            </a:r>
            <a:endParaRPr dirty="0">
              <a:solidFill>
                <a:srgbClr val="548E8E"/>
              </a:solidFill>
            </a:endParaRPr>
          </a:p>
          <a:p>
            <a:pPr marL="0" lvl="0" indent="0" algn="l" rtl="0">
              <a:spcBef>
                <a:spcPts val="0"/>
              </a:spcBef>
              <a:spcAft>
                <a:spcPts val="0"/>
              </a:spcAft>
              <a:buNone/>
            </a:pPr>
            <a:endParaRPr dirty="0">
              <a:solidFill>
                <a:srgbClr val="548E8E"/>
              </a:solidFill>
            </a:endParaRPr>
          </a:p>
          <a:p>
            <a:pPr marL="0" lvl="0" indent="0" algn="l" rtl="0">
              <a:spcBef>
                <a:spcPts val="0"/>
              </a:spcBef>
              <a:spcAft>
                <a:spcPts val="0"/>
              </a:spcAft>
              <a:buNone/>
            </a:pPr>
            <a:r>
              <a:rPr lang="fr" dirty="0">
                <a:solidFill>
                  <a:srgbClr val="548E8E"/>
                </a:solidFill>
              </a:rPr>
              <a:t>duration and tempo drop during the year.</a:t>
            </a:r>
            <a:endParaRPr dirty="0">
              <a:solidFill>
                <a:srgbClr val="548E8E"/>
              </a:solidFill>
            </a:endParaRPr>
          </a:p>
        </p:txBody>
      </p:sp>
      <p:sp>
        <p:nvSpPr>
          <p:cNvPr id="764" name="Google Shape;764;p4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16</a:t>
            </a:fld>
            <a:endParaRPr/>
          </a:p>
        </p:txBody>
      </p:sp>
      <p:sp>
        <p:nvSpPr>
          <p:cNvPr id="765" name="Google Shape;765;p40"/>
          <p:cNvSpPr/>
          <p:nvPr/>
        </p:nvSpPr>
        <p:spPr>
          <a:xfrm>
            <a:off x="0" y="282476"/>
            <a:ext cx="1891800" cy="640500"/>
          </a:xfrm>
          <a:prstGeom prst="homePlate">
            <a:avLst>
              <a:gd name="adj" fmla="val 50000"/>
            </a:avLst>
          </a:prstGeom>
          <a:solidFill>
            <a:srgbClr val="2E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fr">
                <a:solidFill>
                  <a:schemeClr val="lt1"/>
                </a:solidFill>
              </a:rPr>
              <a:t>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1"/>
          <p:cNvPicPr preferRelativeResize="0"/>
          <p:nvPr/>
        </p:nvPicPr>
        <p:blipFill>
          <a:blip r:embed="rId3">
            <a:alphaModFix/>
          </a:blip>
          <a:stretch>
            <a:fillRect/>
          </a:stretch>
        </p:blipFill>
        <p:spPr>
          <a:xfrm>
            <a:off x="3073750" y="144050"/>
            <a:ext cx="5699552" cy="4855398"/>
          </a:xfrm>
          <a:prstGeom prst="rect">
            <a:avLst/>
          </a:prstGeom>
          <a:noFill/>
          <a:ln>
            <a:noFill/>
          </a:ln>
        </p:spPr>
      </p:pic>
      <p:sp>
        <p:nvSpPr>
          <p:cNvPr id="771" name="Google Shape;771;p41"/>
          <p:cNvSpPr txBox="1"/>
          <p:nvPr/>
        </p:nvSpPr>
        <p:spPr>
          <a:xfrm>
            <a:off x="270475" y="1736000"/>
            <a:ext cx="2582100" cy="21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548E8E"/>
                </a:solidFill>
              </a:rPr>
              <a:t>Standard deviation function of popularity by years :</a:t>
            </a:r>
            <a:endParaRPr>
              <a:solidFill>
                <a:srgbClr val="548E8E"/>
              </a:solidFill>
            </a:endParaRPr>
          </a:p>
          <a:p>
            <a:pPr marL="0" lvl="0" indent="0" algn="l" rtl="0">
              <a:spcBef>
                <a:spcPts val="0"/>
              </a:spcBef>
              <a:spcAft>
                <a:spcPts val="0"/>
              </a:spcAft>
              <a:buNone/>
            </a:pPr>
            <a:endParaRPr>
              <a:solidFill>
                <a:srgbClr val="548E8E"/>
              </a:solidFill>
            </a:endParaRPr>
          </a:p>
          <a:p>
            <a:pPr marL="0" lvl="0" indent="0" algn="l" rtl="0">
              <a:spcBef>
                <a:spcPts val="0"/>
              </a:spcBef>
              <a:spcAft>
                <a:spcPts val="0"/>
              </a:spcAft>
              <a:buNone/>
            </a:pPr>
            <a:endParaRPr>
              <a:solidFill>
                <a:srgbClr val="548E8E"/>
              </a:solidFill>
            </a:endParaRPr>
          </a:p>
          <a:p>
            <a:pPr marL="0" lvl="0" indent="0" algn="l" rtl="0">
              <a:spcBef>
                <a:spcPts val="0"/>
              </a:spcBef>
              <a:spcAft>
                <a:spcPts val="0"/>
              </a:spcAft>
              <a:buNone/>
            </a:pPr>
            <a:r>
              <a:rPr lang="fr">
                <a:solidFill>
                  <a:srgbClr val="548E8E"/>
                </a:solidFill>
              </a:rPr>
              <a:t>no smoothing along the years.</a:t>
            </a:r>
            <a:endParaRPr>
              <a:solidFill>
                <a:srgbClr val="548E8E"/>
              </a:solidFill>
            </a:endParaRPr>
          </a:p>
          <a:p>
            <a:pPr marL="0" lvl="0" indent="0" algn="l" rtl="0">
              <a:spcBef>
                <a:spcPts val="0"/>
              </a:spcBef>
              <a:spcAft>
                <a:spcPts val="0"/>
              </a:spcAft>
              <a:buNone/>
            </a:pPr>
            <a:endParaRPr>
              <a:solidFill>
                <a:srgbClr val="548E8E"/>
              </a:solidFill>
            </a:endParaRPr>
          </a:p>
          <a:p>
            <a:pPr marL="0" lvl="0" indent="0" algn="l" rtl="0">
              <a:spcBef>
                <a:spcPts val="0"/>
              </a:spcBef>
              <a:spcAft>
                <a:spcPts val="0"/>
              </a:spcAft>
              <a:buNone/>
            </a:pPr>
            <a:r>
              <a:rPr lang="fr">
                <a:solidFill>
                  <a:srgbClr val="548E8E"/>
                </a:solidFill>
              </a:rPr>
              <a:t>smoothing with the increasing popularity.</a:t>
            </a:r>
            <a:endParaRPr>
              <a:solidFill>
                <a:srgbClr val="548E8E"/>
              </a:solidFill>
            </a:endParaRPr>
          </a:p>
          <a:p>
            <a:pPr marL="0" lvl="0" indent="0" algn="l" rtl="0">
              <a:spcBef>
                <a:spcPts val="0"/>
              </a:spcBef>
              <a:spcAft>
                <a:spcPts val="0"/>
              </a:spcAft>
              <a:buNone/>
            </a:pPr>
            <a:endParaRPr>
              <a:solidFill>
                <a:srgbClr val="548E8E"/>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72" name="Google Shape;772;p4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17</a:t>
            </a:fld>
            <a:endParaRPr/>
          </a:p>
        </p:txBody>
      </p:sp>
      <p:sp>
        <p:nvSpPr>
          <p:cNvPr id="773" name="Google Shape;773;p41"/>
          <p:cNvSpPr/>
          <p:nvPr/>
        </p:nvSpPr>
        <p:spPr>
          <a:xfrm>
            <a:off x="0" y="282476"/>
            <a:ext cx="1891800" cy="640500"/>
          </a:xfrm>
          <a:prstGeom prst="homePlate">
            <a:avLst>
              <a:gd name="adj" fmla="val 50000"/>
            </a:avLst>
          </a:prstGeom>
          <a:solidFill>
            <a:srgbClr val="2E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fr">
                <a:solidFill>
                  <a:schemeClr val="lt1"/>
                </a:solidFill>
              </a:rPr>
              <a:t>Analysis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42"/>
          <p:cNvPicPr preferRelativeResize="0"/>
          <p:nvPr/>
        </p:nvPicPr>
        <p:blipFill>
          <a:blip r:embed="rId3">
            <a:alphaModFix/>
          </a:blip>
          <a:stretch>
            <a:fillRect/>
          </a:stretch>
        </p:blipFill>
        <p:spPr>
          <a:xfrm>
            <a:off x="3418950" y="0"/>
            <a:ext cx="5420965" cy="5143499"/>
          </a:xfrm>
          <a:prstGeom prst="rect">
            <a:avLst/>
          </a:prstGeom>
          <a:noFill/>
          <a:ln>
            <a:noFill/>
          </a:ln>
        </p:spPr>
      </p:pic>
      <p:sp>
        <p:nvSpPr>
          <p:cNvPr id="779" name="Google Shape;779;p42"/>
          <p:cNvSpPr txBox="1"/>
          <p:nvPr/>
        </p:nvSpPr>
        <p:spPr>
          <a:xfrm>
            <a:off x="1047375" y="3256175"/>
            <a:ext cx="5973000" cy="6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p42"/>
          <p:cNvSpPr txBox="1"/>
          <p:nvPr/>
        </p:nvSpPr>
        <p:spPr>
          <a:xfrm>
            <a:off x="62200" y="1980650"/>
            <a:ext cx="3453300" cy="15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1" name="Google Shape;781;p42"/>
          <p:cNvSpPr txBox="1"/>
          <p:nvPr/>
        </p:nvSpPr>
        <p:spPr>
          <a:xfrm>
            <a:off x="266050" y="1874100"/>
            <a:ext cx="3045600" cy="13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solidFill>
                  <a:srgbClr val="548E8E"/>
                </a:solidFill>
              </a:rPr>
              <a:t>how spotify rate artists :</a:t>
            </a:r>
            <a:endParaRPr b="1">
              <a:solidFill>
                <a:srgbClr val="548E8E"/>
              </a:solidFill>
            </a:endParaRPr>
          </a:p>
          <a:p>
            <a:pPr marL="0" lvl="0" indent="0" algn="l" rtl="0">
              <a:spcBef>
                <a:spcPts val="0"/>
              </a:spcBef>
              <a:spcAft>
                <a:spcPts val="0"/>
              </a:spcAft>
              <a:buNone/>
            </a:pPr>
            <a:endParaRPr b="1">
              <a:solidFill>
                <a:srgbClr val="548E8E"/>
              </a:solidFill>
            </a:endParaRPr>
          </a:p>
          <a:p>
            <a:pPr marL="0" lvl="0" indent="0" algn="l" rtl="0">
              <a:spcBef>
                <a:spcPts val="0"/>
              </a:spcBef>
              <a:spcAft>
                <a:spcPts val="0"/>
              </a:spcAft>
              <a:buNone/>
            </a:pPr>
            <a:r>
              <a:rPr lang="fr">
                <a:solidFill>
                  <a:srgbClr val="548E8E"/>
                </a:solidFill>
              </a:rPr>
              <a:t>gaussian repartition</a:t>
            </a:r>
            <a:endParaRPr>
              <a:solidFill>
                <a:srgbClr val="548E8E"/>
              </a:solidFill>
            </a:endParaRPr>
          </a:p>
          <a:p>
            <a:pPr marL="0" lvl="0" indent="0" algn="l" rtl="0">
              <a:spcBef>
                <a:spcPts val="0"/>
              </a:spcBef>
              <a:spcAft>
                <a:spcPts val="0"/>
              </a:spcAft>
              <a:buNone/>
            </a:pPr>
            <a:endParaRPr>
              <a:solidFill>
                <a:srgbClr val="548E8E"/>
              </a:solidFill>
            </a:endParaRPr>
          </a:p>
          <a:p>
            <a:pPr marL="0" lvl="0" indent="0" algn="l" rtl="0">
              <a:spcBef>
                <a:spcPts val="0"/>
              </a:spcBef>
              <a:spcAft>
                <a:spcPts val="0"/>
              </a:spcAft>
              <a:buNone/>
            </a:pPr>
            <a:r>
              <a:rPr lang="fr">
                <a:solidFill>
                  <a:srgbClr val="548E8E"/>
                </a:solidFill>
              </a:rPr>
              <a:t>popularity artist = </a:t>
            </a:r>
            <a:endParaRPr>
              <a:solidFill>
                <a:srgbClr val="548E8E"/>
              </a:solidFill>
            </a:endParaRPr>
          </a:p>
          <a:p>
            <a:pPr marL="0" lvl="0" indent="0" algn="l" rtl="0">
              <a:spcBef>
                <a:spcPts val="0"/>
              </a:spcBef>
              <a:spcAft>
                <a:spcPts val="0"/>
              </a:spcAft>
              <a:buNone/>
            </a:pPr>
            <a:r>
              <a:rPr lang="fr">
                <a:solidFill>
                  <a:srgbClr val="548E8E"/>
                </a:solidFill>
              </a:rPr>
              <a:t>3.8 * popularity songs - 29.46</a:t>
            </a:r>
            <a:endParaRPr>
              <a:solidFill>
                <a:srgbClr val="548E8E"/>
              </a:solidFill>
            </a:endParaRPr>
          </a:p>
        </p:txBody>
      </p:sp>
      <p:sp>
        <p:nvSpPr>
          <p:cNvPr id="782" name="Google Shape;782;p4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18</a:t>
            </a:fld>
            <a:endParaRPr/>
          </a:p>
        </p:txBody>
      </p:sp>
      <p:sp>
        <p:nvSpPr>
          <p:cNvPr id="783" name="Google Shape;783;p42"/>
          <p:cNvSpPr/>
          <p:nvPr/>
        </p:nvSpPr>
        <p:spPr>
          <a:xfrm>
            <a:off x="0" y="282476"/>
            <a:ext cx="1891800" cy="640500"/>
          </a:xfrm>
          <a:prstGeom prst="homePlate">
            <a:avLst>
              <a:gd name="adj" fmla="val 50000"/>
            </a:avLst>
          </a:prstGeom>
          <a:solidFill>
            <a:srgbClr val="2E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fr">
                <a:solidFill>
                  <a:schemeClr val="lt1"/>
                </a:solidFill>
              </a:rPr>
              <a:t>Analysis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fr"/>
              <a:t>19</a:t>
            </a:fld>
            <a:endParaRPr/>
          </a:p>
        </p:txBody>
      </p:sp>
      <p:pic>
        <p:nvPicPr>
          <p:cNvPr id="789" name="Google Shape;789;p43"/>
          <p:cNvPicPr preferRelativeResize="0"/>
          <p:nvPr/>
        </p:nvPicPr>
        <p:blipFill>
          <a:blip r:embed="rId3">
            <a:alphaModFix/>
          </a:blip>
          <a:stretch>
            <a:fillRect/>
          </a:stretch>
        </p:blipFill>
        <p:spPr>
          <a:xfrm>
            <a:off x="2934725" y="1007825"/>
            <a:ext cx="5723751" cy="3815175"/>
          </a:xfrm>
          <a:prstGeom prst="rect">
            <a:avLst/>
          </a:prstGeom>
          <a:noFill/>
          <a:ln>
            <a:noFill/>
          </a:ln>
        </p:spPr>
      </p:pic>
      <p:sp>
        <p:nvSpPr>
          <p:cNvPr id="790" name="Google Shape;790;p43"/>
          <p:cNvSpPr/>
          <p:nvPr/>
        </p:nvSpPr>
        <p:spPr>
          <a:xfrm>
            <a:off x="0" y="282476"/>
            <a:ext cx="1891800" cy="640500"/>
          </a:xfrm>
          <a:prstGeom prst="homePlate">
            <a:avLst>
              <a:gd name="adj" fmla="val 50000"/>
            </a:avLst>
          </a:prstGeom>
          <a:solidFill>
            <a:srgbClr val="2E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fr">
                <a:solidFill>
                  <a:schemeClr val="lt1"/>
                </a:solidFill>
              </a:rPr>
              <a:t>Analysis</a:t>
            </a:r>
            <a:endParaRPr/>
          </a:p>
        </p:txBody>
      </p:sp>
      <p:sp>
        <p:nvSpPr>
          <p:cNvPr id="791" name="Google Shape;791;p43"/>
          <p:cNvSpPr txBox="1"/>
          <p:nvPr/>
        </p:nvSpPr>
        <p:spPr>
          <a:xfrm>
            <a:off x="154475" y="1968375"/>
            <a:ext cx="2610300" cy="14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548E8E"/>
                </a:solidFill>
              </a:rPr>
              <a:t>Average loudness by country</a:t>
            </a:r>
            <a:endParaRPr>
              <a:solidFill>
                <a:srgbClr val="548E8E"/>
              </a:solidFill>
            </a:endParaRPr>
          </a:p>
          <a:p>
            <a:pPr marL="0" lvl="0" indent="0" algn="l" rtl="0">
              <a:spcBef>
                <a:spcPts val="0"/>
              </a:spcBef>
              <a:spcAft>
                <a:spcPts val="0"/>
              </a:spcAft>
              <a:buNone/>
            </a:pPr>
            <a:endParaRPr sz="1800"/>
          </a:p>
          <a:p>
            <a:pPr marL="0" lvl="0" indent="0" algn="l" rtl="0">
              <a:spcBef>
                <a:spcPts val="0"/>
              </a:spcBef>
              <a:spcAft>
                <a:spcPts val="0"/>
              </a:spcAft>
              <a:buNone/>
            </a:pPr>
            <a:r>
              <a:rPr lang="fr">
                <a:solidFill>
                  <a:srgbClr val="FF0000"/>
                </a:solidFill>
              </a:rPr>
              <a:t>Guess The loudest Country ?</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fr"/>
              <a:t>2</a:t>
            </a:fld>
            <a:endParaRPr/>
          </a:p>
        </p:txBody>
      </p:sp>
      <p:sp>
        <p:nvSpPr>
          <p:cNvPr id="558" name="Google Shape;558;p26"/>
          <p:cNvSpPr txBox="1"/>
          <p:nvPr/>
        </p:nvSpPr>
        <p:spPr>
          <a:xfrm>
            <a:off x="5803675" y="3518450"/>
            <a:ext cx="41787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7200" b="1">
                <a:solidFill>
                  <a:srgbClr val="FFFFFF"/>
                </a:solidFill>
              </a:rPr>
              <a:t>WTF</a:t>
            </a:r>
            <a:endParaRPr sz="7200" b="1">
              <a:solidFill>
                <a:srgbClr val="FFFFFF"/>
              </a:solidFill>
            </a:endParaRPr>
          </a:p>
        </p:txBody>
      </p:sp>
      <p:sp>
        <p:nvSpPr>
          <p:cNvPr id="560" name="Google Shape;560;p26"/>
          <p:cNvSpPr txBox="1"/>
          <p:nvPr/>
        </p:nvSpPr>
        <p:spPr>
          <a:xfrm>
            <a:off x="289775" y="3011375"/>
            <a:ext cx="8066400" cy="17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4800" b="1">
                <a:solidFill>
                  <a:schemeClr val="lt1"/>
                </a:solidFill>
                <a:latin typeface="Nunito"/>
                <a:ea typeface="Nunito"/>
                <a:cs typeface="Nunito"/>
                <a:sym typeface="Nunito"/>
              </a:rPr>
              <a:t>Motivation</a:t>
            </a:r>
            <a:endParaRPr sz="4800" b="1">
              <a:solidFill>
                <a:schemeClr val="lt1"/>
              </a:solidFill>
              <a:latin typeface="Nunito"/>
              <a:ea typeface="Nunito"/>
              <a:cs typeface="Nunito"/>
              <a:sym typeface="Nunito"/>
            </a:endParaRPr>
          </a:p>
          <a:p>
            <a:pPr marL="0" lvl="0" indent="0" algn="l" rtl="0">
              <a:spcBef>
                <a:spcPts val="0"/>
              </a:spcBef>
              <a:spcAft>
                <a:spcPts val="0"/>
              </a:spcAft>
              <a:buNone/>
            </a:pPr>
            <a:r>
              <a:rPr lang="fr" sz="4800" b="1">
                <a:solidFill>
                  <a:schemeClr val="lt1"/>
                </a:solidFill>
                <a:latin typeface="Nunito"/>
                <a:ea typeface="Nunito"/>
                <a:cs typeface="Nunito"/>
                <a:sym typeface="Nunito"/>
              </a:rPr>
              <a:t>Goals</a:t>
            </a:r>
            <a:endParaRPr sz="4800" b="1">
              <a:solidFill>
                <a:schemeClr val="lt1"/>
              </a:solidFill>
              <a:latin typeface="Nunito"/>
              <a:ea typeface="Nunito"/>
              <a:cs typeface="Nunito"/>
              <a:sym typeface="Nunito"/>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342C8E85-FA09-4D97-95D2-23C7DCB0CCB7}"/>
              </a:ext>
            </a:extLst>
          </p:cNvPr>
          <p:cNvPicPr>
            <a:picLocks noChangeAspect="1"/>
          </p:cNvPicPr>
          <p:nvPr/>
        </p:nvPicPr>
        <p:blipFill>
          <a:blip r:embed="rId3"/>
          <a:stretch>
            <a:fillRect/>
          </a:stretch>
        </p:blipFill>
        <p:spPr>
          <a:xfrm>
            <a:off x="0" y="0"/>
            <a:ext cx="9144000" cy="5156424"/>
          </a:xfrm>
          <a:prstGeom prst="rect">
            <a:avLst/>
          </a:prstGeom>
        </p:spPr>
      </p:pic>
      <p:sp>
        <p:nvSpPr>
          <p:cNvPr id="4" name="ZoneTexte 3">
            <a:extLst>
              <a:ext uri="{FF2B5EF4-FFF2-40B4-BE49-F238E27FC236}">
                <a16:creationId xmlns:a16="http://schemas.microsoft.com/office/drawing/2014/main" id="{9A7199E7-59EC-48C5-BADE-3CF5DC4569A3}"/>
              </a:ext>
            </a:extLst>
          </p:cNvPr>
          <p:cNvSpPr txBox="1"/>
          <p:nvPr/>
        </p:nvSpPr>
        <p:spPr>
          <a:xfrm>
            <a:off x="6082973" y="2132125"/>
            <a:ext cx="3620104" cy="1446550"/>
          </a:xfrm>
          <a:prstGeom prst="rect">
            <a:avLst/>
          </a:prstGeom>
          <a:noFill/>
        </p:spPr>
        <p:txBody>
          <a:bodyPr wrap="square" rtlCol="0">
            <a:spAutoFit/>
          </a:bodyPr>
          <a:lstStyle/>
          <a:p>
            <a:r>
              <a:rPr lang="en-US" sz="4400" dirty="0">
                <a:effectLst>
                  <a:outerShdw blurRad="38100" dist="38100" dir="2700000" algn="tl">
                    <a:srgbClr val="000000">
                      <a:alpha val="43137"/>
                    </a:srgbClr>
                  </a:outerShdw>
                </a:effectLst>
              </a:rPr>
              <a:t>Motivation </a:t>
            </a:r>
          </a:p>
          <a:p>
            <a:r>
              <a:rPr lang="en-US" sz="4400" dirty="0">
                <a:effectLst>
                  <a:outerShdw blurRad="38100" dist="38100" dir="2700000" algn="tl">
                    <a:srgbClr val="000000">
                      <a:alpha val="43137"/>
                    </a:srgbClr>
                  </a:outerShdw>
                </a:effectLst>
              </a:rPr>
              <a:t>Goals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97E22C2-2AE3-4389-80B4-ACD4AFA9A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3" name="Rectangle 2">
            <a:extLst>
              <a:ext uri="{FF2B5EF4-FFF2-40B4-BE49-F238E27FC236}">
                <a16:creationId xmlns:a16="http://schemas.microsoft.com/office/drawing/2014/main" id="{A5F26522-1AA0-49C2-AFE6-13D36FD7DE67}"/>
              </a:ext>
            </a:extLst>
          </p:cNvPr>
          <p:cNvSpPr/>
          <p:nvPr/>
        </p:nvSpPr>
        <p:spPr>
          <a:xfrm>
            <a:off x="735418" y="2233436"/>
            <a:ext cx="7570381"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accent3">
                    <a:lumMod val="50000"/>
                  </a:schemeClr>
                </a:solidFill>
                <a:latin typeface="Open Sans"/>
              </a:rPr>
              <a:t>Continue this analysis of popularity metrics with clustering/regression analysis at a further date.</a:t>
            </a:r>
          </a:p>
          <a:p>
            <a:pPr marL="342900" indent="-342900">
              <a:buFont typeface="Arial" panose="020B0604020202020204" pitchFamily="34" charset="0"/>
              <a:buChar char="•"/>
            </a:pPr>
            <a:r>
              <a:rPr lang="en-US" sz="2000" dirty="0">
                <a:solidFill>
                  <a:schemeClr val="accent3">
                    <a:lumMod val="50000"/>
                  </a:schemeClr>
                </a:solidFill>
                <a:latin typeface="Open Sans"/>
              </a:rPr>
              <a:t>Develop a predictive model and feed information into it via </a:t>
            </a:r>
            <a:r>
              <a:rPr lang="en-US" sz="2000" dirty="0" err="1">
                <a:solidFill>
                  <a:schemeClr val="accent3">
                    <a:lumMod val="50000"/>
                  </a:schemeClr>
                </a:solidFill>
                <a:latin typeface="Open Sans"/>
              </a:rPr>
              <a:t>spotify</a:t>
            </a:r>
            <a:r>
              <a:rPr lang="en-US" sz="2000" dirty="0">
                <a:solidFill>
                  <a:schemeClr val="accent3">
                    <a:lumMod val="50000"/>
                  </a:schemeClr>
                </a:solidFill>
                <a:latin typeface="Open Sans"/>
              </a:rPr>
              <a:t> to determine up-and-coming popular artists.</a:t>
            </a:r>
            <a:endParaRPr lang="en-US" sz="2000" dirty="0">
              <a:solidFill>
                <a:schemeClr val="accent3">
                  <a:lumMod val="50000"/>
                </a:schemeClr>
              </a:solidFill>
            </a:endParaRPr>
          </a:p>
        </p:txBody>
      </p:sp>
      <p:sp>
        <p:nvSpPr>
          <p:cNvPr id="4" name="ZoneTexte 3">
            <a:extLst>
              <a:ext uri="{FF2B5EF4-FFF2-40B4-BE49-F238E27FC236}">
                <a16:creationId xmlns:a16="http://schemas.microsoft.com/office/drawing/2014/main" id="{F5759185-6087-44C4-811B-2FD95852D9E0}"/>
              </a:ext>
            </a:extLst>
          </p:cNvPr>
          <p:cNvSpPr txBox="1"/>
          <p:nvPr/>
        </p:nvSpPr>
        <p:spPr>
          <a:xfrm>
            <a:off x="735418" y="1139161"/>
            <a:ext cx="3733800" cy="646331"/>
          </a:xfrm>
          <a:prstGeom prst="rect">
            <a:avLst/>
          </a:prstGeom>
          <a:noFill/>
        </p:spPr>
        <p:txBody>
          <a:bodyPr wrap="square" rtlCol="0">
            <a:spAutoFit/>
          </a:bodyPr>
          <a:lstStyle/>
          <a:p>
            <a:r>
              <a:rPr lang="en-US" sz="3600" dirty="0">
                <a:solidFill>
                  <a:schemeClr val="accent3">
                    <a:lumMod val="75000"/>
                  </a:schemeClr>
                </a:solidFill>
                <a:effectLst>
                  <a:outerShdw blurRad="38100" dist="38100" dir="2700000" algn="tl">
                    <a:srgbClr val="000000">
                      <a:alpha val="43137"/>
                    </a:srgbClr>
                  </a:outerShdw>
                </a:effectLst>
              </a:rPr>
              <a:t>Future Works</a:t>
            </a:r>
          </a:p>
        </p:txBody>
      </p:sp>
    </p:spTree>
    <p:extLst>
      <p:ext uri="{BB962C8B-B14F-4D97-AF65-F5344CB8AC3E}">
        <p14:creationId xmlns:p14="http://schemas.microsoft.com/office/powerpoint/2010/main" val="3491525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44"/>
          <p:cNvSpPr txBox="1">
            <a:spLocks noGrp="1"/>
          </p:cNvSpPr>
          <p:nvPr>
            <p:ph type="ctrTitle"/>
          </p:nvPr>
        </p:nvSpPr>
        <p:spPr>
          <a:xfrm>
            <a:off x="474200" y="2032000"/>
            <a:ext cx="5873400" cy="189967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br>
              <a:rPr lang="fr" sz="4000" dirty="0"/>
            </a:br>
            <a:r>
              <a:rPr lang="fr" sz="6000" dirty="0"/>
              <a:t>Thank you</a:t>
            </a:r>
            <a:endParaRPr sz="6000" dirty="0"/>
          </a:p>
          <a:p>
            <a:pPr marL="0" lvl="0" indent="0" algn="l" rtl="0">
              <a:lnSpc>
                <a:spcPct val="100000"/>
              </a:lnSpc>
              <a:spcBef>
                <a:spcPts val="0"/>
              </a:spcBef>
              <a:spcAft>
                <a:spcPts val="0"/>
              </a:spcAft>
              <a:buSzPts val="3600"/>
              <a:buNone/>
            </a:pPr>
            <a:r>
              <a:rPr lang="fr" sz="4000" dirty="0"/>
              <a:t> </a:t>
            </a:r>
            <a:br>
              <a:rPr lang="fr" sz="4000" dirty="0"/>
            </a:br>
            <a:br>
              <a:rPr lang="fr" sz="4000" dirty="0"/>
            </a:br>
            <a:endParaRPr sz="4000" dirty="0"/>
          </a:p>
        </p:txBody>
      </p:sp>
      <p:sp>
        <p:nvSpPr>
          <p:cNvPr id="797" name="Google Shape;797;p4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fr"/>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fr"/>
              <a:t>3</a:t>
            </a:fld>
            <a:endParaRPr/>
          </a:p>
        </p:txBody>
      </p:sp>
      <p:sp>
        <p:nvSpPr>
          <p:cNvPr id="566" name="Google Shape;566;p27"/>
          <p:cNvSpPr txBox="1"/>
          <p:nvPr/>
        </p:nvSpPr>
        <p:spPr>
          <a:xfrm>
            <a:off x="1303800" y="584950"/>
            <a:ext cx="4751400" cy="9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600"/>
              <a:buFont typeface="Arial"/>
              <a:buNone/>
            </a:pPr>
            <a:r>
              <a:rPr lang="fr" sz="4800" b="1" dirty="0">
                <a:solidFill>
                  <a:srgbClr val="548E8E"/>
                </a:solidFill>
                <a:latin typeface="Maven Pro"/>
                <a:ea typeface="Maven Pro"/>
                <a:cs typeface="Maven Pro"/>
                <a:sym typeface="Maven Pro"/>
              </a:rPr>
              <a:t>Plan</a:t>
            </a:r>
            <a:endParaRPr sz="4800" dirty="0">
              <a:solidFill>
                <a:srgbClr val="548E8E"/>
              </a:solidFill>
            </a:endParaRPr>
          </a:p>
        </p:txBody>
      </p:sp>
      <p:sp>
        <p:nvSpPr>
          <p:cNvPr id="567" name="Google Shape;567;p27"/>
          <p:cNvSpPr txBox="1">
            <a:spLocks noGrp="1"/>
          </p:cNvSpPr>
          <p:nvPr>
            <p:ph type="title"/>
          </p:nvPr>
        </p:nvSpPr>
        <p:spPr>
          <a:xfrm>
            <a:off x="1303800" y="2200575"/>
            <a:ext cx="7030500" cy="1937100"/>
          </a:xfrm>
          <a:prstGeom prst="rect">
            <a:avLst/>
          </a:prstGeom>
          <a:noFill/>
          <a:ln>
            <a:noFill/>
          </a:ln>
        </p:spPr>
        <p:txBody>
          <a:bodyPr spcFirstLastPara="1" wrap="square" lIns="91425" tIns="91425" rIns="91425" bIns="91425" anchor="ctr" anchorCtr="0">
            <a:noAutofit/>
          </a:bodyPr>
          <a:lstStyle/>
          <a:p>
            <a:pPr marL="457200" lvl="0" indent="-406400" algn="l" rtl="0">
              <a:lnSpc>
                <a:spcPct val="100000"/>
              </a:lnSpc>
              <a:spcBef>
                <a:spcPts val="0"/>
              </a:spcBef>
              <a:spcAft>
                <a:spcPts val="0"/>
              </a:spcAft>
              <a:buClr>
                <a:srgbClr val="548E8E"/>
              </a:buClr>
              <a:buSzPts val="2800"/>
              <a:buAutoNum type="arabicPeriod"/>
            </a:pPr>
            <a:r>
              <a:rPr lang="fr" sz="3000">
                <a:solidFill>
                  <a:srgbClr val="548E8E"/>
                </a:solidFill>
              </a:rPr>
              <a:t>Data warehouse design</a:t>
            </a:r>
            <a:endParaRPr sz="3000">
              <a:solidFill>
                <a:srgbClr val="548E8E"/>
              </a:solidFill>
            </a:endParaRPr>
          </a:p>
          <a:p>
            <a:pPr marL="457200" lvl="0" indent="-406400" algn="l" rtl="0">
              <a:lnSpc>
                <a:spcPct val="100000"/>
              </a:lnSpc>
              <a:spcBef>
                <a:spcPts val="0"/>
              </a:spcBef>
              <a:spcAft>
                <a:spcPts val="0"/>
              </a:spcAft>
              <a:buClr>
                <a:srgbClr val="548E8E"/>
              </a:buClr>
              <a:buSzPts val="2800"/>
              <a:buAutoNum type="arabicPeriod"/>
            </a:pPr>
            <a:r>
              <a:rPr lang="fr" sz="3000">
                <a:solidFill>
                  <a:srgbClr val="548E8E"/>
                </a:solidFill>
              </a:rPr>
              <a:t>ETL process</a:t>
            </a:r>
            <a:endParaRPr sz="3000">
              <a:solidFill>
                <a:srgbClr val="548E8E"/>
              </a:solidFill>
            </a:endParaRPr>
          </a:p>
          <a:p>
            <a:pPr marL="457200" lvl="0" indent="-406400" algn="l" rtl="0">
              <a:lnSpc>
                <a:spcPct val="100000"/>
              </a:lnSpc>
              <a:spcBef>
                <a:spcPts val="0"/>
              </a:spcBef>
              <a:spcAft>
                <a:spcPts val="0"/>
              </a:spcAft>
              <a:buClr>
                <a:srgbClr val="548E8E"/>
              </a:buClr>
              <a:buSzPts val="2800"/>
              <a:buAutoNum type="arabicPeriod"/>
            </a:pPr>
            <a:r>
              <a:rPr lang="fr" sz="3000">
                <a:solidFill>
                  <a:srgbClr val="548E8E"/>
                </a:solidFill>
              </a:rPr>
              <a:t>Analysis</a:t>
            </a:r>
            <a:br>
              <a:rPr lang="fr" sz="4000"/>
            </a:b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8"/>
          <p:cNvSpPr txBox="1">
            <a:spLocks noGrp="1"/>
          </p:cNvSpPr>
          <p:nvPr>
            <p:ph type="ctrTitle"/>
          </p:nvPr>
        </p:nvSpPr>
        <p:spPr>
          <a:xfrm>
            <a:off x="221475" y="2206197"/>
            <a:ext cx="5873400" cy="171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br>
              <a:rPr lang="fr" sz="4000"/>
            </a:br>
            <a:r>
              <a:rPr lang="fr"/>
              <a:t>Data warehouse design</a:t>
            </a:r>
            <a:br>
              <a:rPr lang="fr" sz="3000"/>
            </a:br>
            <a:br>
              <a:rPr lang="fr" sz="4000"/>
            </a:br>
            <a:br>
              <a:rPr lang="fr" sz="4000"/>
            </a:br>
            <a:endParaRPr sz="4000"/>
          </a:p>
        </p:txBody>
      </p:sp>
      <p:sp>
        <p:nvSpPr>
          <p:cNvPr id="573" name="Google Shape;573;p2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f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fr"/>
              <a:t>5</a:t>
            </a:fld>
            <a:endParaRPr/>
          </a:p>
        </p:txBody>
      </p:sp>
      <p:sp>
        <p:nvSpPr>
          <p:cNvPr id="579" name="Google Shape;579;p29"/>
          <p:cNvSpPr txBox="1"/>
          <p:nvPr/>
        </p:nvSpPr>
        <p:spPr>
          <a:xfrm>
            <a:off x="6689404" y="1287250"/>
            <a:ext cx="2140290"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0" i="0" u="none" strike="noStrike" cap="none">
                <a:solidFill>
                  <a:srgbClr val="212121"/>
                </a:solidFill>
                <a:latin typeface="Arial"/>
                <a:ea typeface="Arial"/>
                <a:cs typeface="Arial"/>
                <a:sym typeface="Arial"/>
              </a:rPr>
              <a:t>Preliminary workload</a:t>
            </a:r>
            <a:endParaRPr/>
          </a:p>
        </p:txBody>
      </p:sp>
      <p:sp>
        <p:nvSpPr>
          <p:cNvPr id="580" name="Google Shape;580;p29"/>
          <p:cNvSpPr/>
          <p:nvPr/>
        </p:nvSpPr>
        <p:spPr>
          <a:xfrm>
            <a:off x="394145" y="1779375"/>
            <a:ext cx="2276035" cy="3196712"/>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sp>
        <p:nvSpPr>
          <p:cNvPr id="581" name="Google Shape;581;p29"/>
          <p:cNvSpPr/>
          <p:nvPr/>
        </p:nvSpPr>
        <p:spPr>
          <a:xfrm>
            <a:off x="3490549" y="1965995"/>
            <a:ext cx="2529078" cy="276704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sp>
        <p:nvSpPr>
          <p:cNvPr id="582" name="Google Shape;582;p29"/>
          <p:cNvSpPr/>
          <p:nvPr/>
        </p:nvSpPr>
        <p:spPr>
          <a:xfrm>
            <a:off x="6689404" y="2297295"/>
            <a:ext cx="2145658" cy="2041306"/>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pic>
        <p:nvPicPr>
          <p:cNvPr id="583" name="Google Shape;583;p29"/>
          <p:cNvPicPr preferRelativeResize="0"/>
          <p:nvPr/>
        </p:nvPicPr>
        <p:blipFill rotWithShape="1">
          <a:blip r:embed="rId3">
            <a:alphaModFix/>
          </a:blip>
          <a:srcRect/>
          <a:stretch/>
        </p:blipFill>
        <p:spPr>
          <a:xfrm>
            <a:off x="1247922" y="1965995"/>
            <a:ext cx="568480" cy="568480"/>
          </a:xfrm>
          <a:prstGeom prst="rect">
            <a:avLst/>
          </a:prstGeom>
          <a:noFill/>
          <a:ln>
            <a:noFill/>
          </a:ln>
        </p:spPr>
      </p:pic>
      <p:pic>
        <p:nvPicPr>
          <p:cNvPr id="584" name="Google Shape;584;p29"/>
          <p:cNvPicPr preferRelativeResize="0"/>
          <p:nvPr/>
        </p:nvPicPr>
        <p:blipFill rotWithShape="1">
          <a:blip r:embed="rId4">
            <a:alphaModFix/>
          </a:blip>
          <a:srcRect/>
          <a:stretch/>
        </p:blipFill>
        <p:spPr>
          <a:xfrm>
            <a:off x="1236671" y="2935976"/>
            <a:ext cx="679876" cy="679876"/>
          </a:xfrm>
          <a:prstGeom prst="rect">
            <a:avLst/>
          </a:prstGeom>
          <a:noFill/>
          <a:ln>
            <a:noFill/>
          </a:ln>
        </p:spPr>
      </p:pic>
      <p:pic>
        <p:nvPicPr>
          <p:cNvPr id="585" name="Google Shape;585;p29"/>
          <p:cNvPicPr preferRelativeResize="0"/>
          <p:nvPr/>
        </p:nvPicPr>
        <p:blipFill rotWithShape="1">
          <a:blip r:embed="rId5">
            <a:alphaModFix/>
          </a:blip>
          <a:srcRect/>
          <a:stretch/>
        </p:blipFill>
        <p:spPr>
          <a:xfrm>
            <a:off x="1318991" y="4037550"/>
            <a:ext cx="520993" cy="520993"/>
          </a:xfrm>
          <a:prstGeom prst="rect">
            <a:avLst/>
          </a:prstGeom>
          <a:noFill/>
          <a:ln>
            <a:noFill/>
          </a:ln>
        </p:spPr>
      </p:pic>
      <p:pic>
        <p:nvPicPr>
          <p:cNvPr id="586" name="Google Shape;586;p29"/>
          <p:cNvPicPr preferRelativeResize="0"/>
          <p:nvPr/>
        </p:nvPicPr>
        <p:blipFill rotWithShape="1">
          <a:blip r:embed="rId6">
            <a:alphaModFix/>
          </a:blip>
          <a:srcRect/>
          <a:stretch/>
        </p:blipFill>
        <p:spPr>
          <a:xfrm>
            <a:off x="3683925" y="2469312"/>
            <a:ext cx="891049" cy="891049"/>
          </a:xfrm>
          <a:prstGeom prst="rect">
            <a:avLst/>
          </a:prstGeom>
          <a:noFill/>
          <a:ln>
            <a:noFill/>
          </a:ln>
        </p:spPr>
      </p:pic>
      <p:pic>
        <p:nvPicPr>
          <p:cNvPr id="587" name="Google Shape;587;p29"/>
          <p:cNvPicPr preferRelativeResize="0"/>
          <p:nvPr/>
        </p:nvPicPr>
        <p:blipFill rotWithShape="1">
          <a:blip r:embed="rId6">
            <a:alphaModFix/>
          </a:blip>
          <a:srcRect/>
          <a:stretch/>
        </p:blipFill>
        <p:spPr>
          <a:xfrm>
            <a:off x="4922375" y="2498710"/>
            <a:ext cx="891049" cy="891049"/>
          </a:xfrm>
          <a:prstGeom prst="rect">
            <a:avLst/>
          </a:prstGeom>
          <a:noFill/>
          <a:ln>
            <a:noFill/>
          </a:ln>
        </p:spPr>
      </p:pic>
      <p:pic>
        <p:nvPicPr>
          <p:cNvPr id="588" name="Google Shape;588;p29"/>
          <p:cNvPicPr preferRelativeResize="0"/>
          <p:nvPr/>
        </p:nvPicPr>
        <p:blipFill rotWithShape="1">
          <a:blip r:embed="rId6">
            <a:alphaModFix/>
          </a:blip>
          <a:srcRect/>
          <a:stretch/>
        </p:blipFill>
        <p:spPr>
          <a:xfrm>
            <a:off x="4224039" y="3447552"/>
            <a:ext cx="891049" cy="891049"/>
          </a:xfrm>
          <a:prstGeom prst="rect">
            <a:avLst/>
          </a:prstGeom>
          <a:noFill/>
          <a:ln>
            <a:noFill/>
          </a:ln>
        </p:spPr>
      </p:pic>
      <p:pic>
        <p:nvPicPr>
          <p:cNvPr id="589" name="Google Shape;589;p29"/>
          <p:cNvPicPr preferRelativeResize="0"/>
          <p:nvPr/>
        </p:nvPicPr>
        <p:blipFill rotWithShape="1">
          <a:blip r:embed="rId7">
            <a:alphaModFix/>
          </a:blip>
          <a:srcRect/>
          <a:stretch/>
        </p:blipFill>
        <p:spPr>
          <a:xfrm>
            <a:off x="7209197" y="2677815"/>
            <a:ext cx="1100704" cy="1100704"/>
          </a:xfrm>
          <a:prstGeom prst="rect">
            <a:avLst/>
          </a:prstGeom>
          <a:noFill/>
          <a:ln>
            <a:noFill/>
          </a:ln>
        </p:spPr>
      </p:pic>
      <p:cxnSp>
        <p:nvCxnSpPr>
          <p:cNvPr id="590" name="Google Shape;590;p29"/>
          <p:cNvCxnSpPr/>
          <p:nvPr/>
        </p:nvCxnSpPr>
        <p:spPr>
          <a:xfrm>
            <a:off x="2780271" y="3360361"/>
            <a:ext cx="593124" cy="0"/>
          </a:xfrm>
          <a:prstGeom prst="straightConnector1">
            <a:avLst/>
          </a:prstGeom>
          <a:noFill/>
          <a:ln w="9525" cap="flat" cmpd="sng">
            <a:solidFill>
              <a:srgbClr val="076173"/>
            </a:solidFill>
            <a:prstDash val="solid"/>
            <a:round/>
            <a:headEnd type="none" w="sm" len="sm"/>
            <a:tailEnd type="triangle" w="med" len="med"/>
          </a:ln>
        </p:spPr>
      </p:cxnSp>
      <p:cxnSp>
        <p:nvCxnSpPr>
          <p:cNvPr id="591" name="Google Shape;591;p29"/>
          <p:cNvCxnSpPr/>
          <p:nvPr/>
        </p:nvCxnSpPr>
        <p:spPr>
          <a:xfrm flipH="1">
            <a:off x="6061789" y="3400144"/>
            <a:ext cx="510461" cy="3942"/>
          </a:xfrm>
          <a:prstGeom prst="straightConnector1">
            <a:avLst/>
          </a:prstGeom>
          <a:noFill/>
          <a:ln w="9525" cap="flat" cmpd="sng">
            <a:solidFill>
              <a:srgbClr val="076173"/>
            </a:solidFill>
            <a:prstDash val="solid"/>
            <a:round/>
            <a:headEnd type="none" w="sm" len="sm"/>
            <a:tailEnd type="triangle" w="med" len="med"/>
          </a:ln>
        </p:spPr>
      </p:cxnSp>
      <p:sp>
        <p:nvSpPr>
          <p:cNvPr id="592" name="Google Shape;592;p29"/>
          <p:cNvSpPr txBox="1"/>
          <p:nvPr/>
        </p:nvSpPr>
        <p:spPr>
          <a:xfrm>
            <a:off x="4043704" y="1291677"/>
            <a:ext cx="132419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0" i="0" u="none" strike="noStrike" cap="none">
                <a:solidFill>
                  <a:srgbClr val="212121"/>
                </a:solidFill>
                <a:latin typeface="Arial"/>
                <a:ea typeface="Arial"/>
                <a:cs typeface="Arial"/>
                <a:sym typeface="Arial"/>
              </a:rPr>
              <a:t>Data marts</a:t>
            </a:r>
            <a:endParaRPr/>
          </a:p>
        </p:txBody>
      </p:sp>
      <p:sp>
        <p:nvSpPr>
          <p:cNvPr id="593" name="Google Shape;593;p29"/>
          <p:cNvSpPr txBox="1"/>
          <p:nvPr/>
        </p:nvSpPr>
        <p:spPr>
          <a:xfrm>
            <a:off x="789539" y="1277252"/>
            <a:ext cx="1574140"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0" i="0" u="none" strike="noStrike" cap="none">
                <a:solidFill>
                  <a:srgbClr val="212121"/>
                </a:solidFill>
                <a:latin typeface="Arial"/>
                <a:ea typeface="Arial"/>
                <a:cs typeface="Arial"/>
                <a:sym typeface="Arial"/>
              </a:rPr>
              <a:t>Data sources</a:t>
            </a:r>
            <a:endParaRPr/>
          </a:p>
        </p:txBody>
      </p:sp>
      <p:sp>
        <p:nvSpPr>
          <p:cNvPr id="594" name="Google Shape;594;p29"/>
          <p:cNvSpPr/>
          <p:nvPr/>
        </p:nvSpPr>
        <p:spPr>
          <a:xfrm>
            <a:off x="0" y="257763"/>
            <a:ext cx="1891909" cy="640459"/>
          </a:xfrm>
          <a:prstGeom prst="homePlate">
            <a:avLst>
              <a:gd name="adj" fmla="val 50000"/>
            </a:avLst>
          </a:prstGeom>
          <a:solidFill>
            <a:srgbClr val="2E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 sz="1400" b="0" i="0" u="none" strike="noStrike" cap="none">
                <a:solidFill>
                  <a:schemeClr val="lt1"/>
                </a:solidFill>
                <a:latin typeface="Arial"/>
                <a:ea typeface="Arial"/>
                <a:cs typeface="Arial"/>
                <a:sym typeface="Arial"/>
              </a:rPr>
              <a:t>Data warehouse design</a:t>
            </a:r>
            <a:endParaRPr/>
          </a:p>
        </p:txBody>
      </p:sp>
      <p:sp>
        <p:nvSpPr>
          <p:cNvPr id="595" name="Google Shape;595;p29"/>
          <p:cNvSpPr txBox="1"/>
          <p:nvPr/>
        </p:nvSpPr>
        <p:spPr>
          <a:xfrm>
            <a:off x="1025611" y="3622491"/>
            <a:ext cx="128913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200" b="0" i="0" u="none" strike="noStrike" cap="none">
                <a:solidFill>
                  <a:srgbClr val="212121"/>
                </a:solidFill>
                <a:latin typeface="Arial"/>
                <a:ea typeface="Arial"/>
                <a:cs typeface="Arial"/>
                <a:sym typeface="Arial"/>
              </a:rPr>
              <a:t>Music Brainz</a:t>
            </a:r>
            <a:endParaRPr sz="1200" b="0" i="0" u="none" strike="noStrike" cap="none">
              <a:solidFill>
                <a:srgbClr val="212121"/>
              </a:solidFill>
              <a:latin typeface="Arial"/>
              <a:ea typeface="Arial"/>
              <a:cs typeface="Arial"/>
              <a:sym typeface="Arial"/>
            </a:endParaRPr>
          </a:p>
        </p:txBody>
      </p:sp>
      <p:sp>
        <p:nvSpPr>
          <p:cNvPr id="596" name="Google Shape;596;p29"/>
          <p:cNvSpPr txBox="1"/>
          <p:nvPr/>
        </p:nvSpPr>
        <p:spPr>
          <a:xfrm>
            <a:off x="1060907" y="2597796"/>
            <a:ext cx="122795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200" b="0" i="0" u="none" strike="noStrike" cap="none">
                <a:solidFill>
                  <a:srgbClr val="212121"/>
                </a:solidFill>
                <a:latin typeface="Arial"/>
                <a:ea typeface="Arial"/>
                <a:cs typeface="Arial"/>
                <a:sym typeface="Arial"/>
              </a:rPr>
              <a:t>Spotify API</a:t>
            </a:r>
            <a:endParaRPr/>
          </a:p>
        </p:txBody>
      </p:sp>
      <p:sp>
        <p:nvSpPr>
          <p:cNvPr id="597" name="Google Shape;597;p29"/>
          <p:cNvSpPr txBox="1"/>
          <p:nvPr/>
        </p:nvSpPr>
        <p:spPr>
          <a:xfrm>
            <a:off x="934922" y="4565182"/>
            <a:ext cx="128913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200" b="0" i="0" u="none" strike="noStrike" cap="none">
                <a:solidFill>
                  <a:srgbClr val="212121"/>
                </a:solidFill>
                <a:latin typeface="Arial"/>
                <a:ea typeface="Arial"/>
                <a:cs typeface="Arial"/>
                <a:sym typeface="Arial"/>
              </a:rPr>
              <a:t>Web scrolling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fr"/>
              <a:t>6</a:t>
            </a:fld>
            <a:endParaRPr/>
          </a:p>
        </p:txBody>
      </p:sp>
      <p:pic>
        <p:nvPicPr>
          <p:cNvPr id="603" name="Google Shape;603;p30"/>
          <p:cNvPicPr preferRelativeResize="0"/>
          <p:nvPr/>
        </p:nvPicPr>
        <p:blipFill>
          <a:blip r:embed="rId3">
            <a:alphaModFix/>
          </a:blip>
          <a:stretch>
            <a:fillRect/>
          </a:stretch>
        </p:blipFill>
        <p:spPr>
          <a:xfrm>
            <a:off x="1984300" y="684052"/>
            <a:ext cx="5344150" cy="4273673"/>
          </a:xfrm>
          <a:prstGeom prst="rect">
            <a:avLst/>
          </a:prstGeom>
          <a:noFill/>
          <a:ln>
            <a:noFill/>
          </a:ln>
        </p:spPr>
      </p:pic>
      <p:pic>
        <p:nvPicPr>
          <p:cNvPr id="604" name="Google Shape;604;p30"/>
          <p:cNvPicPr preferRelativeResize="0"/>
          <p:nvPr/>
        </p:nvPicPr>
        <p:blipFill>
          <a:blip r:embed="rId4">
            <a:alphaModFix/>
          </a:blip>
          <a:stretch>
            <a:fillRect/>
          </a:stretch>
        </p:blipFill>
        <p:spPr>
          <a:xfrm>
            <a:off x="1112399" y="712591"/>
            <a:ext cx="6652851" cy="4216596"/>
          </a:xfrm>
          <a:prstGeom prst="rect">
            <a:avLst/>
          </a:prstGeom>
          <a:noFill/>
          <a:ln>
            <a:noFill/>
          </a:ln>
        </p:spPr>
      </p:pic>
      <p:sp>
        <p:nvSpPr>
          <p:cNvPr id="605" name="Google Shape;605;p30"/>
          <p:cNvSpPr/>
          <p:nvPr/>
        </p:nvSpPr>
        <p:spPr>
          <a:xfrm>
            <a:off x="0" y="254822"/>
            <a:ext cx="1891909" cy="640459"/>
          </a:xfrm>
          <a:prstGeom prst="homePlate">
            <a:avLst>
              <a:gd name="adj" fmla="val 50000"/>
            </a:avLst>
          </a:prstGeom>
          <a:solidFill>
            <a:srgbClr val="2D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 sz="1400" b="0" i="0" u="none" strike="noStrike" cap="none">
                <a:solidFill>
                  <a:schemeClr val="lt1"/>
                </a:solidFill>
                <a:latin typeface="Arial"/>
                <a:ea typeface="Arial"/>
                <a:cs typeface="Arial"/>
                <a:sym typeface="Arial"/>
              </a:rPr>
              <a:t>Data warehouse design</a:t>
            </a:r>
            <a:endParaRPr/>
          </a:p>
        </p:txBody>
      </p:sp>
      <p:pic>
        <p:nvPicPr>
          <p:cNvPr id="606" name="Google Shape;606;p30"/>
          <p:cNvPicPr preferRelativeResize="0"/>
          <p:nvPr/>
        </p:nvPicPr>
        <p:blipFill>
          <a:blip r:embed="rId5">
            <a:alphaModFix/>
          </a:blip>
          <a:stretch>
            <a:fillRect/>
          </a:stretch>
        </p:blipFill>
        <p:spPr>
          <a:xfrm>
            <a:off x="1798196" y="474050"/>
            <a:ext cx="4602668" cy="4331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3"/>
                                        </p:tgtEl>
                                        <p:attrNameLst>
                                          <p:attrName>style.visibility</p:attrName>
                                        </p:attrNameLst>
                                      </p:cBhvr>
                                      <p:to>
                                        <p:strVal val="visible"/>
                                      </p:to>
                                    </p:set>
                                    <p:animEffect transition="in" filter="fade">
                                      <p:cBhvr>
                                        <p:cTn id="7" dur="1000"/>
                                        <p:tgtEl>
                                          <p:spTgt spid="6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300"/>
                                        <p:tgtEl>
                                          <p:spTgt spid="603"/>
                                        </p:tgtEl>
                                      </p:cBhvr>
                                    </p:animEffect>
                                    <p:set>
                                      <p:cBhvr>
                                        <p:cTn id="12" dur="1" fill="hold">
                                          <p:stCondLst>
                                            <p:cond delay="300"/>
                                          </p:stCondLst>
                                        </p:cTn>
                                        <p:tgtEl>
                                          <p:spTgt spid="60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04"/>
                                        </p:tgtEl>
                                        <p:attrNameLst>
                                          <p:attrName>style.visibility</p:attrName>
                                        </p:attrNameLst>
                                      </p:cBhvr>
                                      <p:to>
                                        <p:strVal val="visible"/>
                                      </p:to>
                                    </p:set>
                                    <p:animEffect transition="in" filter="fade">
                                      <p:cBhvr>
                                        <p:cTn id="15" dur="500"/>
                                        <p:tgtEl>
                                          <p:spTgt spid="6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700"/>
                                        <p:tgtEl>
                                          <p:spTgt spid="604"/>
                                        </p:tgtEl>
                                      </p:cBhvr>
                                    </p:animEffect>
                                    <p:set>
                                      <p:cBhvr>
                                        <p:cTn id="20" dur="1" fill="hold">
                                          <p:stCondLst>
                                            <p:cond delay="700"/>
                                          </p:stCondLst>
                                        </p:cTn>
                                        <p:tgtEl>
                                          <p:spTgt spid="60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06"/>
                                        </p:tgtEl>
                                        <p:attrNameLst>
                                          <p:attrName>style.visibility</p:attrName>
                                        </p:attrNameLst>
                                      </p:cBhvr>
                                      <p:to>
                                        <p:strVal val="visible"/>
                                      </p:to>
                                    </p:set>
                                    <p:animEffect transition="in" filter="fade">
                                      <p:cBhvr>
                                        <p:cTn id="23" dur="700"/>
                                        <p:tgtEl>
                                          <p:spTgt spid="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1"/>
          <p:cNvSpPr txBox="1">
            <a:spLocks noGrp="1"/>
          </p:cNvSpPr>
          <p:nvPr>
            <p:ph type="ctrTitle"/>
          </p:nvPr>
        </p:nvSpPr>
        <p:spPr>
          <a:xfrm>
            <a:off x="478011" y="1532238"/>
            <a:ext cx="5873400" cy="24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br>
              <a:rPr lang="fr" sz="4000"/>
            </a:br>
            <a:r>
              <a:rPr lang="fr" sz="4000"/>
              <a:t>ETL process </a:t>
            </a:r>
            <a:br>
              <a:rPr lang="fr" sz="4000"/>
            </a:br>
            <a:br>
              <a:rPr lang="fr" sz="4000"/>
            </a:br>
            <a:endParaRPr sz="4000"/>
          </a:p>
        </p:txBody>
      </p:sp>
      <p:sp>
        <p:nvSpPr>
          <p:cNvPr id="612" name="Google Shape;612;p3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f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6C242B8-4865-4222-A3C3-C675DF088C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3" name="Google Shape;617;p32">
            <a:extLst>
              <a:ext uri="{FF2B5EF4-FFF2-40B4-BE49-F238E27FC236}">
                <a16:creationId xmlns:a16="http://schemas.microsoft.com/office/drawing/2014/main" id="{57842EBC-C274-4EB8-8F45-EDE60076B0E7}"/>
              </a:ext>
            </a:extLst>
          </p:cNvPr>
          <p:cNvSpPr/>
          <p:nvPr/>
        </p:nvSpPr>
        <p:spPr>
          <a:xfrm>
            <a:off x="609580" y="2005350"/>
            <a:ext cx="2096100" cy="2047200"/>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pic>
        <p:nvPicPr>
          <p:cNvPr id="6" name="Graphique 5">
            <a:extLst>
              <a:ext uri="{FF2B5EF4-FFF2-40B4-BE49-F238E27FC236}">
                <a16:creationId xmlns:a16="http://schemas.microsoft.com/office/drawing/2014/main" id="{610E7FBB-3C72-4BC4-8CAE-A169A7ED29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1492" y="2337391"/>
            <a:ext cx="627640" cy="627640"/>
          </a:xfrm>
          <a:prstGeom prst="rect">
            <a:avLst/>
          </a:prstGeom>
        </p:spPr>
      </p:pic>
      <p:pic>
        <p:nvPicPr>
          <p:cNvPr id="10" name="Graphique 9">
            <a:extLst>
              <a:ext uri="{FF2B5EF4-FFF2-40B4-BE49-F238E27FC236}">
                <a16:creationId xmlns:a16="http://schemas.microsoft.com/office/drawing/2014/main" id="{2E99868A-E7F2-43DD-B7FF-53D82561B4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945" y="2262043"/>
            <a:ext cx="750148" cy="750148"/>
          </a:xfrm>
          <a:prstGeom prst="rect">
            <a:avLst/>
          </a:prstGeom>
        </p:spPr>
      </p:pic>
      <p:pic>
        <p:nvPicPr>
          <p:cNvPr id="11" name="Google Shape;659;p33">
            <a:extLst>
              <a:ext uri="{FF2B5EF4-FFF2-40B4-BE49-F238E27FC236}">
                <a16:creationId xmlns:a16="http://schemas.microsoft.com/office/drawing/2014/main" id="{221FBAAE-DD15-4D9B-8347-559780ABCE70}"/>
              </a:ext>
            </a:extLst>
          </p:cNvPr>
          <p:cNvPicPr preferRelativeResize="0"/>
          <p:nvPr/>
        </p:nvPicPr>
        <p:blipFill rotWithShape="1">
          <a:blip r:embed="rId6">
            <a:alphaModFix/>
          </a:blip>
          <a:srcRect/>
          <a:stretch/>
        </p:blipFill>
        <p:spPr>
          <a:xfrm>
            <a:off x="1377352" y="3214530"/>
            <a:ext cx="627640" cy="627640"/>
          </a:xfrm>
          <a:prstGeom prst="rect">
            <a:avLst/>
          </a:prstGeom>
          <a:noFill/>
          <a:ln>
            <a:noFill/>
          </a:ln>
        </p:spPr>
      </p:pic>
      <p:sp>
        <p:nvSpPr>
          <p:cNvPr id="12" name="Google Shape;627;p32">
            <a:extLst>
              <a:ext uri="{FF2B5EF4-FFF2-40B4-BE49-F238E27FC236}">
                <a16:creationId xmlns:a16="http://schemas.microsoft.com/office/drawing/2014/main" id="{4A66B5AE-BC70-4A90-BC03-C0D1C3D64669}"/>
              </a:ext>
            </a:extLst>
          </p:cNvPr>
          <p:cNvSpPr/>
          <p:nvPr/>
        </p:nvSpPr>
        <p:spPr>
          <a:xfrm>
            <a:off x="3054364" y="2384730"/>
            <a:ext cx="1898310" cy="912900"/>
          </a:xfrm>
          <a:prstGeom prst="rightArrow">
            <a:avLst>
              <a:gd name="adj1" fmla="val 50000"/>
              <a:gd name="adj2" fmla="val 50000"/>
            </a:avLst>
          </a:prstGeom>
          <a:solidFill>
            <a:schemeClr val="accent3">
              <a:lumMod val="75000"/>
            </a:scheme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raphique 13">
            <a:extLst>
              <a:ext uri="{FF2B5EF4-FFF2-40B4-BE49-F238E27FC236}">
                <a16:creationId xmlns:a16="http://schemas.microsoft.com/office/drawing/2014/main" id="{834406AE-4E77-4621-97AB-402A9B403C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2178" y="1973210"/>
            <a:ext cx="1698707" cy="1698707"/>
          </a:xfrm>
          <a:prstGeom prst="rect">
            <a:avLst/>
          </a:prstGeom>
        </p:spPr>
      </p:pic>
      <p:sp>
        <p:nvSpPr>
          <p:cNvPr id="15" name="Rectangle 14">
            <a:extLst>
              <a:ext uri="{FF2B5EF4-FFF2-40B4-BE49-F238E27FC236}">
                <a16:creationId xmlns:a16="http://schemas.microsoft.com/office/drawing/2014/main" id="{9A9ABCC2-230B-4BB4-B163-0EEB238288E2}"/>
              </a:ext>
            </a:extLst>
          </p:cNvPr>
          <p:cNvSpPr/>
          <p:nvPr/>
        </p:nvSpPr>
        <p:spPr>
          <a:xfrm>
            <a:off x="5844570" y="3836240"/>
            <a:ext cx="2481850" cy="369332"/>
          </a:xfrm>
          <a:prstGeom prst="rect">
            <a:avLst/>
          </a:prstGeom>
        </p:spPr>
        <p:txBody>
          <a:bodyPr wrap="square">
            <a:spAutoFit/>
          </a:bodyPr>
          <a:lstStyle/>
          <a:p>
            <a:pPr lvl="0"/>
            <a:r>
              <a:rPr lang="en-US" sz="1800" b="1" dirty="0">
                <a:solidFill>
                  <a:srgbClr val="FB0803"/>
                </a:solidFill>
              </a:rPr>
              <a:t>Too slow, too heavy</a:t>
            </a:r>
            <a:endParaRPr lang="en-US" sz="1800" b="1" dirty="0"/>
          </a:p>
        </p:txBody>
      </p:sp>
      <p:pic>
        <p:nvPicPr>
          <p:cNvPr id="16" name="Google Shape;632;p32">
            <a:extLst>
              <a:ext uri="{FF2B5EF4-FFF2-40B4-BE49-F238E27FC236}">
                <a16:creationId xmlns:a16="http://schemas.microsoft.com/office/drawing/2014/main" id="{CC229AE4-18CE-4C6B-895E-DB60D39FAC1D}"/>
              </a:ext>
            </a:extLst>
          </p:cNvPr>
          <p:cNvPicPr preferRelativeResize="0"/>
          <p:nvPr/>
        </p:nvPicPr>
        <p:blipFill>
          <a:blip r:embed="rId9">
            <a:alphaModFix/>
          </a:blip>
          <a:stretch>
            <a:fillRect/>
          </a:stretch>
        </p:blipFill>
        <p:spPr>
          <a:xfrm>
            <a:off x="8176696" y="3671917"/>
            <a:ext cx="548700" cy="548700"/>
          </a:xfrm>
          <a:prstGeom prst="rect">
            <a:avLst/>
          </a:prstGeom>
          <a:noFill/>
          <a:ln>
            <a:noFill/>
          </a:ln>
        </p:spPr>
      </p:pic>
      <p:sp>
        <p:nvSpPr>
          <p:cNvPr id="18" name="Google Shape;623;p32">
            <a:extLst>
              <a:ext uri="{FF2B5EF4-FFF2-40B4-BE49-F238E27FC236}">
                <a16:creationId xmlns:a16="http://schemas.microsoft.com/office/drawing/2014/main" id="{41AFD6FB-9AB5-4DC7-B132-0B10446FE528}"/>
              </a:ext>
            </a:extLst>
          </p:cNvPr>
          <p:cNvSpPr txBox="1"/>
          <p:nvPr/>
        </p:nvSpPr>
        <p:spPr>
          <a:xfrm>
            <a:off x="908046" y="1481550"/>
            <a:ext cx="164347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600" b="1" dirty="0">
                <a:solidFill>
                  <a:schemeClr val="accent3">
                    <a:lumMod val="75000"/>
                  </a:schemeClr>
                </a:solidFill>
                <a:effectLst>
                  <a:outerShdw blurRad="38100" dist="38100" dir="2700000" algn="tl">
                    <a:srgbClr val="000000">
                      <a:alpha val="43137"/>
                    </a:srgbClr>
                  </a:outerShdw>
                </a:effectLst>
              </a:rPr>
              <a:t>EXTRACTION</a:t>
            </a:r>
            <a:r>
              <a:rPr lang="fr" sz="1600" dirty="0"/>
              <a:t>                              </a:t>
            </a:r>
            <a:endParaRPr sz="1600" dirty="0"/>
          </a:p>
        </p:txBody>
      </p:sp>
      <p:sp>
        <p:nvSpPr>
          <p:cNvPr id="19" name="Google Shape;624;p32">
            <a:extLst>
              <a:ext uri="{FF2B5EF4-FFF2-40B4-BE49-F238E27FC236}">
                <a16:creationId xmlns:a16="http://schemas.microsoft.com/office/drawing/2014/main" id="{CCD0F34E-C584-4651-B8EC-D825DE319977}"/>
              </a:ext>
            </a:extLst>
          </p:cNvPr>
          <p:cNvSpPr/>
          <p:nvPr/>
        </p:nvSpPr>
        <p:spPr>
          <a:xfrm>
            <a:off x="0" y="254822"/>
            <a:ext cx="1891800" cy="640500"/>
          </a:xfrm>
          <a:prstGeom prst="homePlate">
            <a:avLst>
              <a:gd name="adj" fmla="val 50000"/>
            </a:avLst>
          </a:prstGeom>
          <a:solidFill>
            <a:srgbClr val="2D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
                <a:solidFill>
                  <a:schemeClr val="lt1"/>
                </a:solidFill>
              </a:rPr>
              <a:t>ETL Process</a:t>
            </a:r>
            <a:endParaRPr/>
          </a:p>
        </p:txBody>
      </p:sp>
      <p:pic>
        <p:nvPicPr>
          <p:cNvPr id="17" name="Google Shape;635;p32">
            <a:extLst>
              <a:ext uri="{FF2B5EF4-FFF2-40B4-BE49-F238E27FC236}">
                <a16:creationId xmlns:a16="http://schemas.microsoft.com/office/drawing/2014/main" id="{35BB2B27-88C9-41AF-A0E6-0096D11BB2A2}"/>
              </a:ext>
            </a:extLst>
          </p:cNvPr>
          <p:cNvPicPr preferRelativeResize="0"/>
          <p:nvPr/>
        </p:nvPicPr>
        <p:blipFill>
          <a:blip r:embed="rId10">
            <a:alphaModFix/>
          </a:blip>
          <a:stretch>
            <a:fillRect/>
          </a:stretch>
        </p:blipFill>
        <p:spPr>
          <a:xfrm>
            <a:off x="7964758" y="2367653"/>
            <a:ext cx="1139324" cy="1032771"/>
          </a:xfrm>
          <a:prstGeom prst="rect">
            <a:avLst/>
          </a:prstGeom>
          <a:noFill/>
          <a:ln>
            <a:noFill/>
          </a:ln>
        </p:spPr>
      </p:pic>
      <p:pic>
        <p:nvPicPr>
          <p:cNvPr id="22" name="Graphique 21">
            <a:extLst>
              <a:ext uri="{FF2B5EF4-FFF2-40B4-BE49-F238E27FC236}">
                <a16:creationId xmlns:a16="http://schemas.microsoft.com/office/drawing/2014/main" id="{7A44050C-677C-4491-85C8-F53FF20AF7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8485" y="2384730"/>
            <a:ext cx="912899" cy="912899"/>
          </a:xfrm>
          <a:prstGeom prst="rect">
            <a:avLst/>
          </a:prstGeom>
        </p:spPr>
      </p:pic>
      <p:cxnSp>
        <p:nvCxnSpPr>
          <p:cNvPr id="25" name="Connecteur droit avec flèche 24">
            <a:extLst>
              <a:ext uri="{FF2B5EF4-FFF2-40B4-BE49-F238E27FC236}">
                <a16:creationId xmlns:a16="http://schemas.microsoft.com/office/drawing/2014/main" id="{B717D6F2-C114-4747-B704-0D798DE3216B}"/>
              </a:ext>
            </a:extLst>
          </p:cNvPr>
          <p:cNvCxnSpPr>
            <a:cxnSpLocks/>
          </p:cNvCxnSpPr>
          <p:nvPr/>
        </p:nvCxnSpPr>
        <p:spPr>
          <a:xfrm>
            <a:off x="6111384" y="2841179"/>
            <a:ext cx="2065312"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27" name="ZoneTexte 26">
            <a:extLst>
              <a:ext uri="{FF2B5EF4-FFF2-40B4-BE49-F238E27FC236}">
                <a16:creationId xmlns:a16="http://schemas.microsoft.com/office/drawing/2014/main" id="{67F5D491-C9C5-48A0-9ED6-7D89C6CBED94}"/>
              </a:ext>
            </a:extLst>
          </p:cNvPr>
          <p:cNvSpPr txBox="1"/>
          <p:nvPr/>
        </p:nvSpPr>
        <p:spPr>
          <a:xfrm>
            <a:off x="6232178" y="2435139"/>
            <a:ext cx="2578100" cy="338554"/>
          </a:xfrm>
          <a:prstGeom prst="rect">
            <a:avLst/>
          </a:prstGeom>
          <a:noFill/>
        </p:spPr>
        <p:txBody>
          <a:bodyPr wrap="square" rtlCol="0">
            <a:spAutoFit/>
          </a:bodyPr>
          <a:lstStyle/>
          <a:p>
            <a:r>
              <a:rPr lang="en-US" sz="1600" dirty="0">
                <a:solidFill>
                  <a:schemeClr val="accent3">
                    <a:lumMod val="75000"/>
                  </a:schemeClr>
                </a:solidFill>
                <a:effectLst>
                  <a:outerShdw blurRad="38100" dist="38100" dir="2700000" algn="tl">
                    <a:srgbClr val="000000">
                      <a:alpha val="43137"/>
                    </a:srgbClr>
                  </a:outerShdw>
                </a:effectLst>
              </a:rPr>
              <a:t>SQL Connection</a:t>
            </a:r>
          </a:p>
        </p:txBody>
      </p:sp>
    </p:spTree>
    <p:extLst>
      <p:ext uri="{BB962C8B-B14F-4D97-AF65-F5344CB8AC3E}">
        <p14:creationId xmlns:p14="http://schemas.microsoft.com/office/powerpoint/2010/main" val="406405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2"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1"/>
      <p:bldP spid="15" grpId="2"/>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01F1E02-3FC5-4EBA-9241-2BED42EECB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3" name="Google Shape;617;p32">
            <a:extLst>
              <a:ext uri="{FF2B5EF4-FFF2-40B4-BE49-F238E27FC236}">
                <a16:creationId xmlns:a16="http://schemas.microsoft.com/office/drawing/2014/main" id="{E75E7A65-EEF3-4568-B279-39DFBB7A4F47}"/>
              </a:ext>
            </a:extLst>
          </p:cNvPr>
          <p:cNvSpPr/>
          <p:nvPr/>
        </p:nvSpPr>
        <p:spPr>
          <a:xfrm>
            <a:off x="215880" y="1802150"/>
            <a:ext cx="1854220" cy="1677650"/>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pic>
        <p:nvPicPr>
          <p:cNvPr id="4" name="Graphique 3">
            <a:extLst>
              <a:ext uri="{FF2B5EF4-FFF2-40B4-BE49-F238E27FC236}">
                <a16:creationId xmlns:a16="http://schemas.microsoft.com/office/drawing/2014/main" id="{3FDF822F-D163-466C-AB82-5A0D3ACD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175" y="2707643"/>
            <a:ext cx="437559" cy="437559"/>
          </a:xfrm>
          <a:prstGeom prst="rect">
            <a:avLst/>
          </a:prstGeom>
        </p:spPr>
      </p:pic>
      <p:pic>
        <p:nvPicPr>
          <p:cNvPr id="5" name="Graphique 4">
            <a:extLst>
              <a:ext uri="{FF2B5EF4-FFF2-40B4-BE49-F238E27FC236}">
                <a16:creationId xmlns:a16="http://schemas.microsoft.com/office/drawing/2014/main" id="{7E8578F7-1B8B-4531-A4C8-23DD9B83BD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3039" y="2046807"/>
            <a:ext cx="451282" cy="367665"/>
          </a:xfrm>
          <a:prstGeom prst="rect">
            <a:avLst/>
          </a:prstGeom>
        </p:spPr>
      </p:pic>
      <p:pic>
        <p:nvPicPr>
          <p:cNvPr id="6" name="Google Shape;659;p33">
            <a:extLst>
              <a:ext uri="{FF2B5EF4-FFF2-40B4-BE49-F238E27FC236}">
                <a16:creationId xmlns:a16="http://schemas.microsoft.com/office/drawing/2014/main" id="{E8924A25-7457-438F-BFD2-8C030FA9055D}"/>
              </a:ext>
            </a:extLst>
          </p:cNvPr>
          <p:cNvPicPr preferRelativeResize="0"/>
          <p:nvPr/>
        </p:nvPicPr>
        <p:blipFill rotWithShape="1">
          <a:blip r:embed="rId6">
            <a:alphaModFix/>
          </a:blip>
          <a:srcRect/>
          <a:stretch/>
        </p:blipFill>
        <p:spPr>
          <a:xfrm>
            <a:off x="1342204" y="1998057"/>
            <a:ext cx="512907" cy="437559"/>
          </a:xfrm>
          <a:prstGeom prst="rect">
            <a:avLst/>
          </a:prstGeom>
          <a:noFill/>
          <a:ln>
            <a:noFill/>
          </a:ln>
        </p:spPr>
      </p:pic>
      <p:pic>
        <p:nvPicPr>
          <p:cNvPr id="7" name="Google Shape;693;p34">
            <a:extLst>
              <a:ext uri="{FF2B5EF4-FFF2-40B4-BE49-F238E27FC236}">
                <a16:creationId xmlns:a16="http://schemas.microsoft.com/office/drawing/2014/main" id="{D81DDF9A-98D0-44F4-A5E7-4365374CD986}"/>
              </a:ext>
            </a:extLst>
          </p:cNvPr>
          <p:cNvPicPr preferRelativeResize="0"/>
          <p:nvPr/>
        </p:nvPicPr>
        <p:blipFill rotWithShape="1">
          <a:blip r:embed="rId7">
            <a:alphaModFix/>
          </a:blip>
          <a:srcRect/>
          <a:stretch/>
        </p:blipFill>
        <p:spPr>
          <a:xfrm>
            <a:off x="3600601" y="2085759"/>
            <a:ext cx="553102" cy="415500"/>
          </a:xfrm>
          <a:prstGeom prst="rect">
            <a:avLst/>
          </a:prstGeom>
          <a:noFill/>
          <a:ln>
            <a:noFill/>
          </a:ln>
        </p:spPr>
      </p:pic>
      <p:sp>
        <p:nvSpPr>
          <p:cNvPr id="8" name="Google Shape;696;p34">
            <a:extLst>
              <a:ext uri="{FF2B5EF4-FFF2-40B4-BE49-F238E27FC236}">
                <a16:creationId xmlns:a16="http://schemas.microsoft.com/office/drawing/2014/main" id="{A1EF8F6D-68DD-4CE2-BC83-B914CDD14D3F}"/>
              </a:ext>
            </a:extLst>
          </p:cNvPr>
          <p:cNvSpPr txBox="1"/>
          <p:nvPr/>
        </p:nvSpPr>
        <p:spPr>
          <a:xfrm>
            <a:off x="3197613" y="2541263"/>
            <a:ext cx="1632049" cy="2898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b="1" dirty="0">
                <a:solidFill>
                  <a:srgbClr val="2D857F"/>
                </a:solidFill>
              </a:rPr>
              <a:t>Data Staging Area</a:t>
            </a:r>
            <a:endParaRPr sz="1100" b="1" dirty="0">
              <a:solidFill>
                <a:srgbClr val="2D857F"/>
              </a:solidFill>
            </a:endParaRPr>
          </a:p>
        </p:txBody>
      </p:sp>
      <p:sp>
        <p:nvSpPr>
          <p:cNvPr id="9" name="Google Shape;617;p32">
            <a:extLst>
              <a:ext uri="{FF2B5EF4-FFF2-40B4-BE49-F238E27FC236}">
                <a16:creationId xmlns:a16="http://schemas.microsoft.com/office/drawing/2014/main" id="{CC3BBB68-45A6-430F-ABA0-5C30AFC0A631}"/>
              </a:ext>
            </a:extLst>
          </p:cNvPr>
          <p:cNvSpPr/>
          <p:nvPr/>
        </p:nvSpPr>
        <p:spPr>
          <a:xfrm>
            <a:off x="2950042" y="1867093"/>
            <a:ext cx="1854220" cy="1677650"/>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pic>
        <p:nvPicPr>
          <p:cNvPr id="10" name="Google Shape;694;p34">
            <a:extLst>
              <a:ext uri="{FF2B5EF4-FFF2-40B4-BE49-F238E27FC236}">
                <a16:creationId xmlns:a16="http://schemas.microsoft.com/office/drawing/2014/main" id="{9BBE1461-6352-432A-9250-2F793CD94028}"/>
              </a:ext>
            </a:extLst>
          </p:cNvPr>
          <p:cNvPicPr preferRelativeResize="0"/>
          <p:nvPr/>
        </p:nvPicPr>
        <p:blipFill>
          <a:blip r:embed="rId8">
            <a:alphaModFix/>
          </a:blip>
          <a:stretch>
            <a:fillRect/>
          </a:stretch>
        </p:blipFill>
        <p:spPr>
          <a:xfrm>
            <a:off x="3576202" y="2958035"/>
            <a:ext cx="659413" cy="447305"/>
          </a:xfrm>
          <a:prstGeom prst="rect">
            <a:avLst/>
          </a:prstGeom>
          <a:noFill/>
          <a:ln>
            <a:noFill/>
          </a:ln>
        </p:spPr>
      </p:pic>
      <p:pic>
        <p:nvPicPr>
          <p:cNvPr id="12" name="Google Shape;691;p34">
            <a:extLst>
              <a:ext uri="{FF2B5EF4-FFF2-40B4-BE49-F238E27FC236}">
                <a16:creationId xmlns:a16="http://schemas.microsoft.com/office/drawing/2014/main" id="{BA2BBDBE-1CB8-46BE-AFCC-CC973A43AB0D}"/>
              </a:ext>
            </a:extLst>
          </p:cNvPr>
          <p:cNvPicPr preferRelativeResize="0"/>
          <p:nvPr/>
        </p:nvPicPr>
        <p:blipFill>
          <a:blip r:embed="rId9">
            <a:alphaModFix/>
          </a:blip>
          <a:stretch>
            <a:fillRect/>
          </a:stretch>
        </p:blipFill>
        <p:spPr>
          <a:xfrm>
            <a:off x="4829662" y="2268267"/>
            <a:ext cx="824726" cy="182064"/>
          </a:xfrm>
          <a:prstGeom prst="rect">
            <a:avLst/>
          </a:prstGeom>
          <a:noFill/>
          <a:ln>
            <a:noFill/>
          </a:ln>
        </p:spPr>
      </p:pic>
      <p:pic>
        <p:nvPicPr>
          <p:cNvPr id="17" name="Image 16">
            <a:extLst>
              <a:ext uri="{FF2B5EF4-FFF2-40B4-BE49-F238E27FC236}">
                <a16:creationId xmlns:a16="http://schemas.microsoft.com/office/drawing/2014/main" id="{68EF6703-0869-4A09-9669-5FEB72463235}"/>
              </a:ext>
            </a:extLst>
          </p:cNvPr>
          <p:cNvPicPr>
            <a:picLocks noChangeAspect="1"/>
          </p:cNvPicPr>
          <p:nvPr/>
        </p:nvPicPr>
        <p:blipFill>
          <a:blip r:embed="rId10"/>
          <a:stretch>
            <a:fillRect/>
          </a:stretch>
        </p:blipFill>
        <p:spPr>
          <a:xfrm>
            <a:off x="5924085" y="2333163"/>
            <a:ext cx="1737511" cy="908383"/>
          </a:xfrm>
          <a:prstGeom prst="rect">
            <a:avLst/>
          </a:prstGeom>
        </p:spPr>
      </p:pic>
      <p:sp>
        <p:nvSpPr>
          <p:cNvPr id="18" name="Google Shape;672;p34">
            <a:extLst>
              <a:ext uri="{FF2B5EF4-FFF2-40B4-BE49-F238E27FC236}">
                <a16:creationId xmlns:a16="http://schemas.microsoft.com/office/drawing/2014/main" id="{B6ACEEB4-8EE6-47C0-9328-97EF6D96380D}"/>
              </a:ext>
            </a:extLst>
          </p:cNvPr>
          <p:cNvSpPr/>
          <p:nvPr/>
        </p:nvSpPr>
        <p:spPr>
          <a:xfrm>
            <a:off x="5713794" y="1881236"/>
            <a:ext cx="2096100" cy="1677650"/>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accent1"/>
              </a:solidFill>
              <a:latin typeface="Arial"/>
              <a:ea typeface="Arial"/>
              <a:cs typeface="Arial"/>
              <a:sym typeface="Arial"/>
            </a:endParaRPr>
          </a:p>
        </p:txBody>
      </p:sp>
      <p:sp>
        <p:nvSpPr>
          <p:cNvPr id="20" name="Google Shape;698;p34">
            <a:extLst>
              <a:ext uri="{FF2B5EF4-FFF2-40B4-BE49-F238E27FC236}">
                <a16:creationId xmlns:a16="http://schemas.microsoft.com/office/drawing/2014/main" id="{09B86AA5-73B9-4297-A692-C9E950B95C5C}"/>
              </a:ext>
            </a:extLst>
          </p:cNvPr>
          <p:cNvSpPr/>
          <p:nvPr/>
        </p:nvSpPr>
        <p:spPr>
          <a:xfrm>
            <a:off x="2279324" y="2509424"/>
            <a:ext cx="484200" cy="316200"/>
          </a:xfrm>
          <a:prstGeom prst="leftRightArrow">
            <a:avLst>
              <a:gd name="adj1" fmla="val 50000"/>
              <a:gd name="adj2" fmla="val 50000"/>
            </a:avLst>
          </a:prstGeom>
          <a:solidFill>
            <a:schemeClr val="accent3">
              <a:lumMod val="75000"/>
            </a:scheme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8;p34">
            <a:extLst>
              <a:ext uri="{FF2B5EF4-FFF2-40B4-BE49-F238E27FC236}">
                <a16:creationId xmlns:a16="http://schemas.microsoft.com/office/drawing/2014/main" id="{16B1CFDC-D581-424C-9337-CC32391EE158}"/>
              </a:ext>
            </a:extLst>
          </p:cNvPr>
          <p:cNvSpPr/>
          <p:nvPr/>
        </p:nvSpPr>
        <p:spPr>
          <a:xfrm>
            <a:off x="5033861" y="2509424"/>
            <a:ext cx="484200" cy="316200"/>
          </a:xfrm>
          <a:prstGeom prst="leftRightArrow">
            <a:avLst>
              <a:gd name="adj1" fmla="val 50000"/>
              <a:gd name="adj2" fmla="val 50000"/>
            </a:avLst>
          </a:prstGeom>
          <a:solidFill>
            <a:schemeClr val="accent3">
              <a:lumMod val="75000"/>
            </a:scheme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700;p34">
            <a:extLst>
              <a:ext uri="{FF2B5EF4-FFF2-40B4-BE49-F238E27FC236}">
                <a16:creationId xmlns:a16="http://schemas.microsoft.com/office/drawing/2014/main" id="{F494EE41-06E2-467C-8FD3-AA1E4146B98B}"/>
              </a:ext>
            </a:extLst>
          </p:cNvPr>
          <p:cNvGrpSpPr/>
          <p:nvPr/>
        </p:nvGrpSpPr>
        <p:grpSpPr>
          <a:xfrm>
            <a:off x="8038546" y="1339238"/>
            <a:ext cx="825000" cy="2730621"/>
            <a:chOff x="8202778" y="1735129"/>
            <a:chExt cx="825000" cy="2730621"/>
          </a:xfrm>
        </p:grpSpPr>
        <p:sp>
          <p:nvSpPr>
            <p:cNvPr id="24" name="Google Shape;701;p34">
              <a:extLst>
                <a:ext uri="{FF2B5EF4-FFF2-40B4-BE49-F238E27FC236}">
                  <a16:creationId xmlns:a16="http://schemas.microsoft.com/office/drawing/2014/main" id="{0AB6E47D-1A74-4FC5-AFA7-1CFD5FA47FC2}"/>
                </a:ext>
              </a:extLst>
            </p:cNvPr>
            <p:cNvSpPr/>
            <p:nvPr/>
          </p:nvSpPr>
          <p:spPr>
            <a:xfrm>
              <a:off x="8202778" y="3659951"/>
              <a:ext cx="825000" cy="805800"/>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sp>
          <p:nvSpPr>
            <p:cNvPr id="25" name="Google Shape;702;p34">
              <a:extLst>
                <a:ext uri="{FF2B5EF4-FFF2-40B4-BE49-F238E27FC236}">
                  <a16:creationId xmlns:a16="http://schemas.microsoft.com/office/drawing/2014/main" id="{2EB87C74-CE16-491C-8820-7B7BC8071216}"/>
                </a:ext>
              </a:extLst>
            </p:cNvPr>
            <p:cNvSpPr/>
            <p:nvPr/>
          </p:nvSpPr>
          <p:spPr>
            <a:xfrm>
              <a:off x="8202778" y="2735326"/>
              <a:ext cx="825000" cy="805800"/>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pic>
          <p:nvPicPr>
            <p:cNvPr id="26" name="Google Shape;703;p34">
              <a:extLst>
                <a:ext uri="{FF2B5EF4-FFF2-40B4-BE49-F238E27FC236}">
                  <a16:creationId xmlns:a16="http://schemas.microsoft.com/office/drawing/2014/main" id="{B2A345D0-4744-4805-A123-81B245FA20C2}"/>
                </a:ext>
              </a:extLst>
            </p:cNvPr>
            <p:cNvPicPr preferRelativeResize="0"/>
            <p:nvPr/>
          </p:nvPicPr>
          <p:blipFill>
            <a:blip r:embed="rId11">
              <a:alphaModFix/>
            </a:blip>
            <a:stretch>
              <a:fillRect/>
            </a:stretch>
          </p:blipFill>
          <p:spPr>
            <a:xfrm>
              <a:off x="8343000" y="1735129"/>
              <a:ext cx="485476" cy="542720"/>
            </a:xfrm>
            <a:prstGeom prst="rect">
              <a:avLst/>
            </a:prstGeom>
            <a:noFill/>
            <a:ln>
              <a:noFill/>
            </a:ln>
          </p:spPr>
        </p:pic>
        <p:pic>
          <p:nvPicPr>
            <p:cNvPr id="27" name="Google Shape;704;p34">
              <a:extLst>
                <a:ext uri="{FF2B5EF4-FFF2-40B4-BE49-F238E27FC236}">
                  <a16:creationId xmlns:a16="http://schemas.microsoft.com/office/drawing/2014/main" id="{1C084B4B-47FC-4EB1-84B3-BF29C2702FD4}"/>
                </a:ext>
              </a:extLst>
            </p:cNvPr>
            <p:cNvPicPr preferRelativeResize="0"/>
            <p:nvPr/>
          </p:nvPicPr>
          <p:blipFill>
            <a:blip r:embed="rId12">
              <a:alphaModFix/>
            </a:blip>
            <a:stretch>
              <a:fillRect/>
            </a:stretch>
          </p:blipFill>
          <p:spPr>
            <a:xfrm>
              <a:off x="8261359" y="2321187"/>
              <a:ext cx="641682" cy="348738"/>
            </a:xfrm>
            <a:prstGeom prst="rect">
              <a:avLst/>
            </a:prstGeom>
            <a:noFill/>
            <a:ln>
              <a:noFill/>
            </a:ln>
          </p:spPr>
        </p:pic>
        <p:pic>
          <p:nvPicPr>
            <p:cNvPr id="28" name="Google Shape;705;p34">
              <a:extLst>
                <a:ext uri="{FF2B5EF4-FFF2-40B4-BE49-F238E27FC236}">
                  <a16:creationId xmlns:a16="http://schemas.microsoft.com/office/drawing/2014/main" id="{DC37AA7A-9744-4007-8D11-8DE9441B635F}"/>
                </a:ext>
              </a:extLst>
            </p:cNvPr>
            <p:cNvPicPr preferRelativeResize="0"/>
            <p:nvPr/>
          </p:nvPicPr>
          <p:blipFill>
            <a:blip r:embed="rId13">
              <a:alphaModFix/>
            </a:blip>
            <a:stretch>
              <a:fillRect/>
            </a:stretch>
          </p:blipFill>
          <p:spPr>
            <a:xfrm>
              <a:off x="8237893" y="3052050"/>
              <a:ext cx="738395" cy="414651"/>
            </a:xfrm>
            <a:prstGeom prst="rect">
              <a:avLst/>
            </a:prstGeom>
            <a:noFill/>
            <a:ln>
              <a:noFill/>
            </a:ln>
          </p:spPr>
        </p:pic>
        <p:pic>
          <p:nvPicPr>
            <p:cNvPr id="29" name="Google Shape;706;p34">
              <a:extLst>
                <a:ext uri="{FF2B5EF4-FFF2-40B4-BE49-F238E27FC236}">
                  <a16:creationId xmlns:a16="http://schemas.microsoft.com/office/drawing/2014/main" id="{26F5D9FE-C84A-4625-BFD2-6B1F65DEDFD2}"/>
                </a:ext>
              </a:extLst>
            </p:cNvPr>
            <p:cNvPicPr preferRelativeResize="0"/>
            <p:nvPr/>
          </p:nvPicPr>
          <p:blipFill>
            <a:blip r:embed="rId14">
              <a:alphaModFix/>
            </a:blip>
            <a:stretch>
              <a:fillRect/>
            </a:stretch>
          </p:blipFill>
          <p:spPr>
            <a:xfrm>
              <a:off x="8340926" y="3905879"/>
              <a:ext cx="548700" cy="548743"/>
            </a:xfrm>
            <a:prstGeom prst="rect">
              <a:avLst/>
            </a:prstGeom>
            <a:noFill/>
            <a:ln>
              <a:noFill/>
            </a:ln>
          </p:spPr>
        </p:pic>
        <p:pic>
          <p:nvPicPr>
            <p:cNvPr id="30" name="Google Shape;707;p34">
              <a:extLst>
                <a:ext uri="{FF2B5EF4-FFF2-40B4-BE49-F238E27FC236}">
                  <a16:creationId xmlns:a16="http://schemas.microsoft.com/office/drawing/2014/main" id="{07A2D57F-8064-42CC-8860-7EEA70ECD5AD}"/>
                </a:ext>
              </a:extLst>
            </p:cNvPr>
            <p:cNvPicPr preferRelativeResize="0"/>
            <p:nvPr/>
          </p:nvPicPr>
          <p:blipFill>
            <a:blip r:embed="rId15">
              <a:alphaModFix/>
            </a:blip>
            <a:stretch>
              <a:fillRect/>
            </a:stretch>
          </p:blipFill>
          <p:spPr>
            <a:xfrm>
              <a:off x="8261354" y="2082400"/>
              <a:ext cx="738395" cy="415341"/>
            </a:xfrm>
            <a:prstGeom prst="rect">
              <a:avLst/>
            </a:prstGeom>
            <a:noFill/>
            <a:ln>
              <a:noFill/>
            </a:ln>
          </p:spPr>
        </p:pic>
        <p:pic>
          <p:nvPicPr>
            <p:cNvPr id="31" name="Google Shape;708;p34">
              <a:extLst>
                <a:ext uri="{FF2B5EF4-FFF2-40B4-BE49-F238E27FC236}">
                  <a16:creationId xmlns:a16="http://schemas.microsoft.com/office/drawing/2014/main" id="{31C00B50-BAA0-485D-A8DB-0D767476D98D}"/>
                </a:ext>
              </a:extLst>
            </p:cNvPr>
            <p:cNvPicPr preferRelativeResize="0"/>
            <p:nvPr/>
          </p:nvPicPr>
          <p:blipFill>
            <a:blip r:embed="rId16">
              <a:alphaModFix/>
            </a:blip>
            <a:stretch>
              <a:fillRect/>
            </a:stretch>
          </p:blipFill>
          <p:spPr>
            <a:xfrm>
              <a:off x="8475575" y="3639089"/>
              <a:ext cx="263050" cy="263030"/>
            </a:xfrm>
            <a:prstGeom prst="rect">
              <a:avLst/>
            </a:prstGeom>
            <a:noFill/>
            <a:ln>
              <a:noFill/>
            </a:ln>
          </p:spPr>
        </p:pic>
        <p:pic>
          <p:nvPicPr>
            <p:cNvPr id="32" name="Google Shape;709;p34">
              <a:extLst>
                <a:ext uri="{FF2B5EF4-FFF2-40B4-BE49-F238E27FC236}">
                  <a16:creationId xmlns:a16="http://schemas.microsoft.com/office/drawing/2014/main" id="{FB67BF4E-388D-4327-8FEA-A511EF80B954}"/>
                </a:ext>
              </a:extLst>
            </p:cNvPr>
            <p:cNvPicPr preferRelativeResize="0"/>
            <p:nvPr/>
          </p:nvPicPr>
          <p:blipFill>
            <a:blip r:embed="rId17">
              <a:alphaModFix/>
            </a:blip>
            <a:stretch>
              <a:fillRect/>
            </a:stretch>
          </p:blipFill>
          <p:spPr>
            <a:xfrm>
              <a:off x="8475583" y="2846415"/>
              <a:ext cx="263052" cy="262611"/>
            </a:xfrm>
            <a:prstGeom prst="rect">
              <a:avLst/>
            </a:prstGeom>
            <a:noFill/>
            <a:ln>
              <a:noFill/>
            </a:ln>
          </p:spPr>
        </p:pic>
        <p:sp>
          <p:nvSpPr>
            <p:cNvPr id="33" name="Google Shape;710;p34">
              <a:extLst>
                <a:ext uri="{FF2B5EF4-FFF2-40B4-BE49-F238E27FC236}">
                  <a16:creationId xmlns:a16="http://schemas.microsoft.com/office/drawing/2014/main" id="{5646DD7A-29E4-4703-BA65-F58571B12499}"/>
                </a:ext>
              </a:extLst>
            </p:cNvPr>
            <p:cNvSpPr/>
            <p:nvPr/>
          </p:nvSpPr>
          <p:spPr>
            <a:xfrm>
              <a:off x="8202778" y="1807076"/>
              <a:ext cx="825000" cy="805800"/>
            </a:xfrm>
            <a:prstGeom prst="roundRect">
              <a:avLst>
                <a:gd name="adj" fmla="val 16667"/>
              </a:avLst>
            </a:prstGeom>
            <a:noFill/>
            <a:ln w="952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1"/>
                </a:solidFill>
                <a:latin typeface="Arial"/>
                <a:ea typeface="Arial"/>
                <a:cs typeface="Arial"/>
                <a:sym typeface="Arial"/>
              </a:endParaRPr>
            </a:p>
          </p:txBody>
        </p:sp>
      </p:grpSp>
      <p:sp>
        <p:nvSpPr>
          <p:cNvPr id="34" name="Google Shape;680;p34">
            <a:extLst>
              <a:ext uri="{FF2B5EF4-FFF2-40B4-BE49-F238E27FC236}">
                <a16:creationId xmlns:a16="http://schemas.microsoft.com/office/drawing/2014/main" id="{12043A9E-BC23-4306-B4E6-7F3AB1F20FE3}"/>
              </a:ext>
            </a:extLst>
          </p:cNvPr>
          <p:cNvSpPr txBox="1"/>
          <p:nvPr/>
        </p:nvSpPr>
        <p:spPr>
          <a:xfrm>
            <a:off x="509161" y="1433443"/>
            <a:ext cx="14460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dirty="0">
                <a:solidFill>
                  <a:schemeClr val="accent3">
                    <a:lumMod val="75000"/>
                  </a:schemeClr>
                </a:solidFill>
              </a:rPr>
              <a:t>EXTRACTION</a:t>
            </a:r>
            <a:r>
              <a:rPr lang="fr" dirty="0">
                <a:solidFill>
                  <a:schemeClr val="accent3">
                    <a:lumMod val="75000"/>
                  </a:schemeClr>
                </a:solidFill>
              </a:rPr>
              <a:t>  </a:t>
            </a:r>
            <a:r>
              <a:rPr lang="fr" dirty="0"/>
              <a:t>                            </a:t>
            </a:r>
            <a:endParaRPr dirty="0"/>
          </a:p>
        </p:txBody>
      </p:sp>
      <p:sp>
        <p:nvSpPr>
          <p:cNvPr id="35" name="Google Shape;682;p34">
            <a:extLst>
              <a:ext uri="{FF2B5EF4-FFF2-40B4-BE49-F238E27FC236}">
                <a16:creationId xmlns:a16="http://schemas.microsoft.com/office/drawing/2014/main" id="{E5FD17F7-3C6B-4124-9594-029B39F3B825}"/>
              </a:ext>
            </a:extLst>
          </p:cNvPr>
          <p:cNvSpPr txBox="1"/>
          <p:nvPr/>
        </p:nvSpPr>
        <p:spPr>
          <a:xfrm>
            <a:off x="2970413" y="1500133"/>
            <a:ext cx="19335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fr" b="1" dirty="0">
                <a:solidFill>
                  <a:schemeClr val="accent3">
                    <a:lumMod val="75000"/>
                  </a:schemeClr>
                </a:solidFill>
              </a:rPr>
              <a:t>TRANSFORMATION</a:t>
            </a:r>
            <a:r>
              <a:rPr lang="fr" dirty="0">
                <a:solidFill>
                  <a:schemeClr val="accent3">
                    <a:lumMod val="75000"/>
                  </a:schemeClr>
                </a:solidFill>
              </a:rPr>
              <a:t> </a:t>
            </a:r>
            <a:r>
              <a:rPr lang="fr" dirty="0"/>
              <a:t>                          </a:t>
            </a:r>
            <a:endParaRPr dirty="0"/>
          </a:p>
          <a:p>
            <a:pPr marL="0" lvl="0" indent="0" algn="l" rtl="0">
              <a:spcBef>
                <a:spcPts val="0"/>
              </a:spcBef>
              <a:spcAft>
                <a:spcPts val="0"/>
              </a:spcAft>
              <a:buClr>
                <a:srgbClr val="000000"/>
              </a:buClr>
              <a:buSzPts val="1100"/>
              <a:buFont typeface="Arial"/>
              <a:buNone/>
            </a:pPr>
            <a:endParaRPr dirty="0"/>
          </a:p>
          <a:p>
            <a:pPr marL="0" lvl="0" indent="0" algn="l" rtl="0">
              <a:spcBef>
                <a:spcPts val="0"/>
              </a:spcBef>
              <a:spcAft>
                <a:spcPts val="0"/>
              </a:spcAft>
              <a:buNone/>
            </a:pPr>
            <a:endParaRPr dirty="0"/>
          </a:p>
        </p:txBody>
      </p:sp>
      <p:sp>
        <p:nvSpPr>
          <p:cNvPr id="36" name="Google Shape;683;p34">
            <a:extLst>
              <a:ext uri="{FF2B5EF4-FFF2-40B4-BE49-F238E27FC236}">
                <a16:creationId xmlns:a16="http://schemas.microsoft.com/office/drawing/2014/main" id="{64B900FE-773D-4FE5-9E35-9A79F55149A7}"/>
              </a:ext>
            </a:extLst>
          </p:cNvPr>
          <p:cNvSpPr txBox="1"/>
          <p:nvPr/>
        </p:nvSpPr>
        <p:spPr>
          <a:xfrm>
            <a:off x="6247766" y="1500133"/>
            <a:ext cx="8664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fr" dirty="0"/>
              <a:t>   </a:t>
            </a:r>
            <a:r>
              <a:rPr lang="fr" b="1" dirty="0">
                <a:solidFill>
                  <a:schemeClr val="accent3">
                    <a:lumMod val="75000"/>
                  </a:schemeClr>
                </a:solidFill>
              </a:rPr>
              <a:t>LOAD</a:t>
            </a:r>
            <a:endParaRPr dirty="0">
              <a:solidFill>
                <a:schemeClr val="accent3">
                  <a:lumMod val="75000"/>
                </a:schemeClr>
              </a:solidFill>
            </a:endParaRPr>
          </a:p>
        </p:txBody>
      </p:sp>
      <p:sp>
        <p:nvSpPr>
          <p:cNvPr id="39" name="Google Shape;624;p32">
            <a:extLst>
              <a:ext uri="{FF2B5EF4-FFF2-40B4-BE49-F238E27FC236}">
                <a16:creationId xmlns:a16="http://schemas.microsoft.com/office/drawing/2014/main" id="{BAB033A1-0BB8-4C80-B830-DA7D555B5CC7}"/>
              </a:ext>
            </a:extLst>
          </p:cNvPr>
          <p:cNvSpPr/>
          <p:nvPr/>
        </p:nvSpPr>
        <p:spPr>
          <a:xfrm>
            <a:off x="0" y="254822"/>
            <a:ext cx="1891800" cy="640500"/>
          </a:xfrm>
          <a:prstGeom prst="homePlate">
            <a:avLst>
              <a:gd name="adj" fmla="val 50000"/>
            </a:avLst>
          </a:prstGeom>
          <a:solidFill>
            <a:srgbClr val="2D857F"/>
          </a:solidFill>
          <a:ln w="9525" cap="flat" cmpd="sng">
            <a:solidFill>
              <a:srgbClr val="548E8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
                <a:solidFill>
                  <a:schemeClr val="lt1"/>
                </a:solidFill>
              </a:rPr>
              <a:t>ETL Process</a:t>
            </a:r>
            <a:endParaRPr/>
          </a:p>
        </p:txBody>
      </p:sp>
      <p:sp>
        <p:nvSpPr>
          <p:cNvPr id="40" name="ZoneTexte 39">
            <a:extLst>
              <a:ext uri="{FF2B5EF4-FFF2-40B4-BE49-F238E27FC236}">
                <a16:creationId xmlns:a16="http://schemas.microsoft.com/office/drawing/2014/main" id="{460E0660-7DDC-4774-AB15-9D9B10F6C1D2}"/>
              </a:ext>
            </a:extLst>
          </p:cNvPr>
          <p:cNvSpPr txBox="1"/>
          <p:nvPr/>
        </p:nvSpPr>
        <p:spPr>
          <a:xfrm>
            <a:off x="761967" y="3125560"/>
            <a:ext cx="844511" cy="276999"/>
          </a:xfrm>
          <a:prstGeom prst="rect">
            <a:avLst/>
          </a:prstGeom>
          <a:noFill/>
        </p:spPr>
        <p:txBody>
          <a:bodyPr wrap="square" rtlCol="0">
            <a:spAutoFit/>
          </a:bodyPr>
          <a:lstStyle/>
          <a:p>
            <a:r>
              <a:rPr lang="en-US" sz="1200" dirty="0">
                <a:solidFill>
                  <a:schemeClr val="accent3">
                    <a:lumMod val="75000"/>
                  </a:schemeClr>
                </a:solidFill>
              </a:rPr>
              <a:t>Spotify</a:t>
            </a:r>
          </a:p>
        </p:txBody>
      </p:sp>
      <p:sp>
        <p:nvSpPr>
          <p:cNvPr id="41" name="ZoneTexte 40">
            <a:extLst>
              <a:ext uri="{FF2B5EF4-FFF2-40B4-BE49-F238E27FC236}">
                <a16:creationId xmlns:a16="http://schemas.microsoft.com/office/drawing/2014/main" id="{26708235-77B3-4D18-80DD-432A6A31FC51}"/>
              </a:ext>
            </a:extLst>
          </p:cNvPr>
          <p:cNvSpPr txBox="1"/>
          <p:nvPr/>
        </p:nvSpPr>
        <p:spPr>
          <a:xfrm>
            <a:off x="2163044" y="2817471"/>
            <a:ext cx="844511" cy="276999"/>
          </a:xfrm>
          <a:prstGeom prst="rect">
            <a:avLst/>
          </a:prstGeom>
          <a:noFill/>
        </p:spPr>
        <p:txBody>
          <a:bodyPr wrap="square" rtlCol="0">
            <a:spAutoFit/>
          </a:bodyPr>
          <a:lstStyle/>
          <a:p>
            <a:r>
              <a:rPr lang="en-US" sz="1200" dirty="0">
                <a:solidFill>
                  <a:schemeClr val="accent3">
                    <a:lumMod val="75000"/>
                  </a:schemeClr>
                </a:solidFill>
              </a:rPr>
              <a:t>Python</a:t>
            </a:r>
          </a:p>
        </p:txBody>
      </p:sp>
      <p:sp>
        <p:nvSpPr>
          <p:cNvPr id="42" name="ZoneTexte 41">
            <a:extLst>
              <a:ext uri="{FF2B5EF4-FFF2-40B4-BE49-F238E27FC236}">
                <a16:creationId xmlns:a16="http://schemas.microsoft.com/office/drawing/2014/main" id="{41CB0D10-7E0D-43EA-BCB7-2B2E2F73165C}"/>
              </a:ext>
            </a:extLst>
          </p:cNvPr>
          <p:cNvSpPr txBox="1"/>
          <p:nvPr/>
        </p:nvSpPr>
        <p:spPr>
          <a:xfrm>
            <a:off x="1092535" y="2443157"/>
            <a:ext cx="1132920" cy="276999"/>
          </a:xfrm>
          <a:prstGeom prst="rect">
            <a:avLst/>
          </a:prstGeom>
          <a:noFill/>
        </p:spPr>
        <p:txBody>
          <a:bodyPr wrap="square" rtlCol="0">
            <a:spAutoFit/>
          </a:bodyPr>
          <a:lstStyle/>
          <a:p>
            <a:r>
              <a:rPr lang="en-US" sz="1200" dirty="0">
                <a:solidFill>
                  <a:schemeClr val="accent3">
                    <a:lumMod val="75000"/>
                  </a:schemeClr>
                </a:solidFill>
              </a:rPr>
              <a:t>Music </a:t>
            </a:r>
            <a:r>
              <a:rPr lang="en-US" sz="1200" dirty="0" err="1">
                <a:solidFill>
                  <a:schemeClr val="accent3">
                    <a:lumMod val="75000"/>
                  </a:schemeClr>
                </a:solidFill>
              </a:rPr>
              <a:t>Brainz</a:t>
            </a:r>
            <a:endParaRPr lang="en-US" sz="1200" dirty="0">
              <a:solidFill>
                <a:schemeClr val="accent3">
                  <a:lumMod val="75000"/>
                </a:schemeClr>
              </a:solidFill>
            </a:endParaRPr>
          </a:p>
        </p:txBody>
      </p:sp>
      <p:pic>
        <p:nvPicPr>
          <p:cNvPr id="44" name="Graphique 43">
            <a:extLst>
              <a:ext uri="{FF2B5EF4-FFF2-40B4-BE49-F238E27FC236}">
                <a16:creationId xmlns:a16="http://schemas.microsoft.com/office/drawing/2014/main" id="{C7407C5E-2D4B-41D3-B357-E750579E36F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1756" y="1925296"/>
            <a:ext cx="553525" cy="553525"/>
          </a:xfrm>
          <a:prstGeom prst="rect">
            <a:avLst/>
          </a:prstGeom>
        </p:spPr>
      </p:pic>
      <p:sp>
        <p:nvSpPr>
          <p:cNvPr id="45" name="ZoneTexte 44">
            <a:extLst>
              <a:ext uri="{FF2B5EF4-FFF2-40B4-BE49-F238E27FC236}">
                <a16:creationId xmlns:a16="http://schemas.microsoft.com/office/drawing/2014/main" id="{69D055BD-3954-41A2-99AA-E9D5D8286B9D}"/>
              </a:ext>
            </a:extLst>
          </p:cNvPr>
          <p:cNvSpPr txBox="1"/>
          <p:nvPr/>
        </p:nvSpPr>
        <p:spPr>
          <a:xfrm>
            <a:off x="338702" y="2433250"/>
            <a:ext cx="1132920" cy="276999"/>
          </a:xfrm>
          <a:prstGeom prst="rect">
            <a:avLst/>
          </a:prstGeom>
          <a:noFill/>
        </p:spPr>
        <p:txBody>
          <a:bodyPr wrap="square" rtlCol="0">
            <a:spAutoFit/>
          </a:bodyPr>
          <a:lstStyle/>
          <a:p>
            <a:r>
              <a:rPr lang="en-US" sz="1200" dirty="0">
                <a:solidFill>
                  <a:schemeClr val="accent3">
                    <a:lumMod val="75000"/>
                  </a:schemeClr>
                </a:solidFill>
              </a:rPr>
              <a:t>Docker</a:t>
            </a:r>
          </a:p>
        </p:txBody>
      </p:sp>
      <p:pic>
        <p:nvPicPr>
          <p:cNvPr id="37" name="Google Shape;717;p34">
            <a:extLst>
              <a:ext uri="{FF2B5EF4-FFF2-40B4-BE49-F238E27FC236}">
                <a16:creationId xmlns:a16="http://schemas.microsoft.com/office/drawing/2014/main" id="{5ECA92C2-841E-454A-9D2A-3F952647414E}"/>
              </a:ext>
            </a:extLst>
          </p:cNvPr>
          <p:cNvPicPr preferRelativeResize="0"/>
          <p:nvPr/>
        </p:nvPicPr>
        <p:blipFill>
          <a:blip r:embed="rId20">
            <a:alphaModFix/>
          </a:blip>
          <a:stretch>
            <a:fillRect/>
          </a:stretch>
        </p:blipFill>
        <p:spPr>
          <a:xfrm>
            <a:off x="1878299" y="493388"/>
            <a:ext cx="6496050" cy="4095750"/>
          </a:xfrm>
          <a:prstGeom prst="rect">
            <a:avLst/>
          </a:prstGeom>
          <a:noFill/>
          <a:ln>
            <a:noFill/>
          </a:ln>
        </p:spPr>
      </p:pic>
      <p:pic>
        <p:nvPicPr>
          <p:cNvPr id="38" name="Google Shape;718;p34">
            <a:extLst>
              <a:ext uri="{FF2B5EF4-FFF2-40B4-BE49-F238E27FC236}">
                <a16:creationId xmlns:a16="http://schemas.microsoft.com/office/drawing/2014/main" id="{CABDCF39-F6CB-4D27-A708-E8798EB5C711}"/>
              </a:ext>
            </a:extLst>
          </p:cNvPr>
          <p:cNvPicPr preferRelativeResize="0"/>
          <p:nvPr/>
        </p:nvPicPr>
        <p:blipFill>
          <a:blip r:embed="rId21">
            <a:alphaModFix/>
          </a:blip>
          <a:stretch>
            <a:fillRect/>
          </a:stretch>
        </p:blipFill>
        <p:spPr>
          <a:xfrm>
            <a:off x="2535646" y="3983"/>
            <a:ext cx="4518287" cy="5081173"/>
          </a:xfrm>
          <a:prstGeom prst="rect">
            <a:avLst/>
          </a:prstGeom>
          <a:noFill/>
          <a:ln>
            <a:noFill/>
          </a:ln>
        </p:spPr>
      </p:pic>
    </p:spTree>
    <p:extLst>
      <p:ext uri="{BB962C8B-B14F-4D97-AF65-F5344CB8AC3E}">
        <p14:creationId xmlns:p14="http://schemas.microsoft.com/office/powerpoint/2010/main" val="218201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0"/>
                                        </p:tgtEl>
                                      </p:cBhvr>
                                    </p:animEffect>
                                    <p:set>
                                      <p:cBhvr>
                                        <p:cTn id="40" dur="1" fill="hold">
                                          <p:stCondLst>
                                            <p:cond delay="499"/>
                                          </p:stCondLst>
                                        </p:cTn>
                                        <p:tgtEl>
                                          <p:spTgt spid="20"/>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4"/>
                                        </p:tgtEl>
                                      </p:cBhvr>
                                    </p:animEffect>
                                    <p:set>
                                      <p:cBhvr>
                                        <p:cTn id="49" dur="1" fill="hold">
                                          <p:stCondLst>
                                            <p:cond delay="499"/>
                                          </p:stCondLst>
                                        </p:cTn>
                                        <p:tgtEl>
                                          <p:spTgt spid="34"/>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5"/>
                                        </p:tgtEl>
                                      </p:cBhvr>
                                    </p:animEffect>
                                    <p:set>
                                      <p:cBhvr>
                                        <p:cTn id="52" dur="1" fill="hold">
                                          <p:stCondLst>
                                            <p:cond delay="499"/>
                                          </p:stCondLst>
                                        </p:cTn>
                                        <p:tgtEl>
                                          <p:spTgt spid="35"/>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36"/>
                                        </p:tgtEl>
                                      </p:cBhvr>
                                    </p:animEffect>
                                    <p:set>
                                      <p:cBhvr>
                                        <p:cTn id="55" dur="1" fill="hold">
                                          <p:stCondLst>
                                            <p:cond delay="499"/>
                                          </p:stCondLst>
                                        </p:cTn>
                                        <p:tgtEl>
                                          <p:spTgt spid="36"/>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0"/>
                                        </p:tgtEl>
                                      </p:cBhvr>
                                    </p:animEffect>
                                    <p:set>
                                      <p:cBhvr>
                                        <p:cTn id="58" dur="1" fill="hold">
                                          <p:stCondLst>
                                            <p:cond delay="499"/>
                                          </p:stCondLst>
                                        </p:cTn>
                                        <p:tgtEl>
                                          <p:spTgt spid="40"/>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1"/>
                                        </p:tgtEl>
                                      </p:cBhvr>
                                    </p:animEffect>
                                    <p:set>
                                      <p:cBhvr>
                                        <p:cTn id="61" dur="1" fill="hold">
                                          <p:stCondLst>
                                            <p:cond delay="499"/>
                                          </p:stCondLst>
                                        </p:cTn>
                                        <p:tgtEl>
                                          <p:spTgt spid="41"/>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2"/>
                                        </p:tgtEl>
                                      </p:cBhvr>
                                    </p:animEffect>
                                    <p:set>
                                      <p:cBhvr>
                                        <p:cTn id="64" dur="1" fill="hold">
                                          <p:stCondLst>
                                            <p:cond delay="499"/>
                                          </p:stCondLst>
                                        </p:cTn>
                                        <p:tgtEl>
                                          <p:spTgt spid="4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45"/>
                                        </p:tgtEl>
                                      </p:cBhvr>
                                    </p:animEffect>
                                    <p:set>
                                      <p:cBhvr>
                                        <p:cTn id="70" dur="1" fill="hold">
                                          <p:stCondLst>
                                            <p:cond delay="499"/>
                                          </p:stCondLst>
                                        </p:cTn>
                                        <p:tgtEl>
                                          <p:spTgt spid="45"/>
                                        </p:tgtEl>
                                        <p:attrNameLst>
                                          <p:attrName>style.visibility</p:attrName>
                                        </p:attrNameLst>
                                      </p:cBhvr>
                                      <p:to>
                                        <p:strVal val="hidden"/>
                                      </p:to>
                                    </p:set>
                                  </p:childTnLst>
                                </p:cTn>
                              </p:par>
                              <p:par>
                                <p:cTn id="71" presetID="10"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37"/>
                                        </p:tgtEl>
                                      </p:cBhvr>
                                    </p:animEffect>
                                    <p:set>
                                      <p:cBhvr>
                                        <p:cTn id="78" dur="1" fill="hold">
                                          <p:stCondLst>
                                            <p:cond delay="499"/>
                                          </p:stCondLst>
                                        </p:cTn>
                                        <p:tgtEl>
                                          <p:spTgt spid="37"/>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8" grpId="0" animBg="1"/>
      <p:bldP spid="20" grpId="0" animBg="1"/>
      <p:bldP spid="22" grpId="0" animBg="1"/>
      <p:bldP spid="34" grpId="0"/>
      <p:bldP spid="35" grpId="0"/>
      <p:bldP spid="36" grpId="0"/>
      <p:bldP spid="40" grpId="0"/>
      <p:bldP spid="41" grpId="0"/>
      <p:bldP spid="42" grpId="0"/>
      <p:bldP spid="45" grpId="0"/>
    </p:bld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967</Words>
  <Application>Microsoft Office PowerPoint</Application>
  <PresentationFormat>Affichage à l'écran (16:9)</PresentationFormat>
  <Paragraphs>174</Paragraphs>
  <Slides>21</Slides>
  <Notes>18</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21</vt:i4>
      </vt:variant>
    </vt:vector>
  </HeadingPairs>
  <TitlesOfParts>
    <vt:vector size="27" baseType="lpstr">
      <vt:lpstr>Maven Pro</vt:lpstr>
      <vt:lpstr>Nunito</vt:lpstr>
      <vt:lpstr>Open Sans</vt:lpstr>
      <vt:lpstr>Arial</vt:lpstr>
      <vt:lpstr>Momentum</vt:lpstr>
      <vt:lpstr>Momentum</vt:lpstr>
      <vt:lpstr>The Decisional Project</vt:lpstr>
      <vt:lpstr>Présentation PowerPoint</vt:lpstr>
      <vt:lpstr>Data warehouse design ETL process Analysis </vt:lpstr>
      <vt:lpstr> Data warehouse design   </vt:lpstr>
      <vt:lpstr>Présentation PowerPoint</vt:lpstr>
      <vt:lpstr>Présentation PowerPoint</vt:lpstr>
      <vt:lpstr> ETL process   </vt:lpstr>
      <vt:lpstr>Présentation PowerPoint</vt:lpstr>
      <vt:lpstr>Présentation PowerPoint</vt:lpstr>
      <vt:lpstr>Présentation PowerPoint</vt:lpstr>
      <vt:lpstr>Demo</vt:lpstr>
      <vt:lpstr> Analysis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Decisional Project</dc:title>
  <cp:lastModifiedBy>jeff</cp:lastModifiedBy>
  <cp:revision>20</cp:revision>
  <dcterms:modified xsi:type="dcterms:W3CDTF">2018-12-14T11:16:24Z</dcterms:modified>
</cp:coreProperties>
</file>